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6" r:id="rId1"/>
  </p:sldMasterIdLst>
  <p:notesMasterIdLst>
    <p:notesMasterId r:id="rId114"/>
  </p:notesMasterIdLst>
  <p:handoutMasterIdLst>
    <p:handoutMasterId r:id="rId115"/>
  </p:handoutMasterIdLst>
  <p:sldIdLst>
    <p:sldId id="259" r:id="rId2"/>
    <p:sldId id="264" r:id="rId3"/>
    <p:sldId id="265" r:id="rId4"/>
    <p:sldId id="991" r:id="rId5"/>
    <p:sldId id="992" r:id="rId6"/>
    <p:sldId id="863" r:id="rId7"/>
    <p:sldId id="993" r:id="rId8"/>
    <p:sldId id="864" r:id="rId9"/>
    <p:sldId id="872" r:id="rId10"/>
    <p:sldId id="866" r:id="rId11"/>
    <p:sldId id="865" r:id="rId12"/>
    <p:sldId id="868" r:id="rId13"/>
    <p:sldId id="870" r:id="rId14"/>
    <p:sldId id="869" r:id="rId15"/>
    <p:sldId id="871" r:id="rId16"/>
    <p:sldId id="945" r:id="rId17"/>
    <p:sldId id="886" r:id="rId18"/>
    <p:sldId id="879" r:id="rId19"/>
    <p:sldId id="946" r:id="rId20"/>
    <p:sldId id="883" r:id="rId21"/>
    <p:sldId id="884" r:id="rId22"/>
    <p:sldId id="508" r:id="rId23"/>
    <p:sldId id="888" r:id="rId24"/>
    <p:sldId id="889" r:id="rId25"/>
    <p:sldId id="890" r:id="rId26"/>
    <p:sldId id="891" r:id="rId27"/>
    <p:sldId id="892" r:id="rId28"/>
    <p:sldId id="953" r:id="rId29"/>
    <p:sldId id="954" r:id="rId30"/>
    <p:sldId id="893" r:id="rId31"/>
    <p:sldId id="894" r:id="rId32"/>
    <p:sldId id="956" r:id="rId33"/>
    <p:sldId id="957" r:id="rId34"/>
    <p:sldId id="841" r:id="rId35"/>
    <p:sldId id="519" r:id="rId36"/>
    <p:sldId id="750" r:id="rId37"/>
    <p:sldId id="568" r:id="rId38"/>
    <p:sldId id="842" r:id="rId39"/>
    <p:sldId id="537" r:id="rId40"/>
    <p:sldId id="539" r:id="rId41"/>
    <p:sldId id="540" r:id="rId42"/>
    <p:sldId id="541" r:id="rId43"/>
    <p:sldId id="543" r:id="rId44"/>
    <p:sldId id="897" r:id="rId45"/>
    <p:sldId id="898" r:id="rId46"/>
    <p:sldId id="751" r:id="rId47"/>
    <p:sldId id="753" r:id="rId48"/>
    <p:sldId id="752" r:id="rId49"/>
    <p:sldId id="542" r:id="rId50"/>
    <p:sldId id="544" r:id="rId51"/>
    <p:sldId id="900" r:id="rId52"/>
    <p:sldId id="683" r:id="rId53"/>
    <p:sldId id="684" r:id="rId54"/>
    <p:sldId id="685" r:id="rId55"/>
    <p:sldId id="687" r:id="rId56"/>
    <p:sldId id="688" r:id="rId57"/>
    <p:sldId id="689" r:id="rId58"/>
    <p:sldId id="690" r:id="rId59"/>
    <p:sldId id="691" r:id="rId60"/>
    <p:sldId id="692" r:id="rId61"/>
    <p:sldId id="768" r:id="rId62"/>
    <p:sldId id="983" r:id="rId63"/>
    <p:sldId id="984" r:id="rId64"/>
    <p:sldId id="985" r:id="rId65"/>
    <p:sldId id="986" r:id="rId66"/>
    <p:sldId id="987" r:id="rId67"/>
    <p:sldId id="988" r:id="rId68"/>
    <p:sldId id="844" r:id="rId69"/>
    <p:sldId id="845" r:id="rId70"/>
    <p:sldId id="846" r:id="rId71"/>
    <p:sldId id="847" r:id="rId72"/>
    <p:sldId id="848" r:id="rId73"/>
    <p:sldId id="839" r:id="rId74"/>
    <p:sldId id="538" r:id="rId75"/>
    <p:sldId id="545" r:id="rId76"/>
    <p:sldId id="546" r:id="rId77"/>
    <p:sldId id="547" r:id="rId78"/>
    <p:sldId id="548" r:id="rId79"/>
    <p:sldId id="958" r:id="rId80"/>
    <p:sldId id="550" r:id="rId81"/>
    <p:sldId id="549" r:id="rId82"/>
    <p:sldId id="551" r:id="rId83"/>
    <p:sldId id="769" r:id="rId84"/>
    <p:sldId id="902" r:id="rId85"/>
    <p:sldId id="903" r:id="rId86"/>
    <p:sldId id="904" r:id="rId87"/>
    <p:sldId id="905" r:id="rId88"/>
    <p:sldId id="906" r:id="rId89"/>
    <p:sldId id="552" r:id="rId90"/>
    <p:sldId id="553" r:id="rId91"/>
    <p:sldId id="554" r:id="rId92"/>
    <p:sldId id="555" r:id="rId93"/>
    <p:sldId id="556" r:id="rId94"/>
    <p:sldId id="557" r:id="rId95"/>
    <p:sldId id="979" r:id="rId96"/>
    <p:sldId id="980" r:id="rId97"/>
    <p:sldId id="981" r:id="rId98"/>
    <p:sldId id="982" r:id="rId99"/>
    <p:sldId id="558" r:id="rId100"/>
    <p:sldId id="559" r:id="rId101"/>
    <p:sldId id="719" r:id="rId102"/>
    <p:sldId id="728" r:id="rId103"/>
    <p:sldId id="990" r:id="rId104"/>
    <p:sldId id="853" r:id="rId105"/>
    <p:sldId id="854" r:id="rId106"/>
    <p:sldId id="855" r:id="rId107"/>
    <p:sldId id="856" r:id="rId108"/>
    <p:sldId id="857" r:id="rId109"/>
    <p:sldId id="989" r:id="rId110"/>
    <p:sldId id="746" r:id="rId111"/>
    <p:sldId id="862" r:id="rId112"/>
    <p:sldId id="705" r:id="rId113"/>
  </p:sldIdLst>
  <p:sldSz cx="9904413" cy="6859588"/>
  <p:notesSz cx="7104063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1">
          <p15:clr>
            <a:srgbClr val="A4A3A4"/>
          </p15:clr>
        </p15:guide>
        <p15:guide id="2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 userDrawn="1">
          <p15:clr>
            <a:srgbClr val="A4A3A4"/>
          </p15:clr>
        </p15:guide>
        <p15:guide id="2" pos="2238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900"/>
    <a:srgbClr val="FF0000"/>
    <a:srgbClr val="000099"/>
    <a:srgbClr val="FF9900"/>
    <a:srgbClr val="0000FF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88" autoAdjust="0"/>
    <p:restoredTop sz="84561" autoAdjust="0"/>
  </p:normalViewPr>
  <p:slideViewPr>
    <p:cSldViewPr snapToGrid="0">
      <p:cViewPr varScale="1">
        <p:scale>
          <a:sx n="38" d="100"/>
          <a:sy n="38" d="100"/>
        </p:scale>
        <p:origin x="1278" y="48"/>
      </p:cViewPr>
      <p:guideLst>
        <p:guide orient="horz" pos="2161"/>
        <p:guide pos="3120"/>
      </p:guideLst>
    </p:cSldViewPr>
  </p:slideViewPr>
  <p:outlineViewPr>
    <p:cViewPr>
      <p:scale>
        <a:sx n="33" d="100"/>
        <a:sy n="33" d="100"/>
      </p:scale>
      <p:origin x="0" y="-1214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3774"/>
    </p:cViewPr>
  </p:sorterViewPr>
  <p:notesViewPr>
    <p:cSldViewPr snapToGrid="0">
      <p:cViewPr>
        <p:scale>
          <a:sx n="125" d="100"/>
          <a:sy n="125" d="100"/>
        </p:scale>
        <p:origin x="1254" y="-4560"/>
      </p:cViewPr>
      <p:guideLst>
        <p:guide orient="horz" pos="3223"/>
        <p:guide pos="2238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639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4023836" y="1"/>
            <a:ext cx="3078639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289EEE-7BE7-447B-9889-4D227A823065}" type="datetimeFigureOut">
              <a:rPr lang="pt-BR" smtClean="0"/>
              <a:t>07/10/2022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1" y="9721851"/>
            <a:ext cx="3078639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4023836" y="9721851"/>
            <a:ext cx="3078639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0BCECD8-6338-4A10-A415-28046560A58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028578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8639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023836" y="1"/>
            <a:ext cx="3078639" cy="512763"/>
          </a:xfrm>
          <a:prstGeom prst="rect">
            <a:avLst/>
          </a:prstGeom>
        </p:spPr>
        <p:txBody>
          <a:bodyPr vert="horz" lIns="94768" tIns="47384" rIns="94768" bIns="47384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9340E80E-03C0-40F8-9A01-E651E77A51B1}" type="datetimeFigureOut">
              <a:rPr lang="pt-BR"/>
              <a:pPr>
                <a:defRPr/>
              </a:pPr>
              <a:t>07/10/2022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782638" y="768350"/>
            <a:ext cx="5538787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8" tIns="47384" rIns="94768" bIns="47384" rtlCol="0" anchor="ctr"/>
          <a:lstStyle/>
          <a:p>
            <a:pPr lvl="0"/>
            <a:endParaRPr lang="pt-BR" noProof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10090" y="4860925"/>
            <a:ext cx="5683886" cy="4605338"/>
          </a:xfrm>
          <a:prstGeom prst="rect">
            <a:avLst/>
          </a:prstGeom>
        </p:spPr>
        <p:txBody>
          <a:bodyPr vert="horz" lIns="94768" tIns="47384" rIns="94768" bIns="47384" rtlCol="0"/>
          <a:lstStyle/>
          <a:p>
            <a:pPr lvl="0"/>
            <a:r>
              <a:rPr lang="pt-BR" noProof="0"/>
              <a:t>Clique para editar o texto mestre</a:t>
            </a:r>
          </a:p>
          <a:p>
            <a:pPr lvl="1"/>
            <a:r>
              <a:rPr lang="pt-BR" noProof="0"/>
              <a:t>Segundo nível</a:t>
            </a:r>
          </a:p>
          <a:p>
            <a:pPr lvl="2"/>
            <a:r>
              <a:rPr lang="pt-BR" noProof="0"/>
              <a:t>Terceiro nível</a:t>
            </a:r>
          </a:p>
          <a:p>
            <a:pPr lvl="3"/>
            <a:r>
              <a:rPr lang="pt-BR" noProof="0"/>
              <a:t>Quarto nível</a:t>
            </a:r>
          </a:p>
          <a:p>
            <a:pPr lvl="4"/>
            <a:r>
              <a:rPr lang="pt-BR" noProof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1" y="9720263"/>
            <a:ext cx="3078639" cy="512762"/>
          </a:xfrm>
          <a:prstGeom prst="rect">
            <a:avLst/>
          </a:prstGeom>
        </p:spPr>
        <p:txBody>
          <a:bodyPr vert="horz" lIns="94768" tIns="47384" rIns="94768" bIns="47384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023836" y="9720263"/>
            <a:ext cx="3078639" cy="512762"/>
          </a:xfrm>
          <a:prstGeom prst="rect">
            <a:avLst/>
          </a:prstGeom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F3BFE9F6-E3DF-48C8-8CD2-2AF3D6434651}" type="slidenum">
              <a:rPr lang="pt-BR" altLang="pt-BR"/>
              <a:pPr>
                <a:defRPr/>
              </a:pPr>
              <a:t>‹#›</a:t>
            </a:fld>
            <a:endParaRPr lang="pt-BR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ython.org/getit/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eg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79.jpeg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Relationship Id="rId4" Type="http://schemas.openxmlformats.org/officeDocument/2006/relationships/image" Target="../media/image100.png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3" Type="http://schemas.openxmlformats.org/officeDocument/2006/relationships/hyperlink" Target="http://turing.com.br/pydoc/2.7/library/functions.html#sorted" TargetMode="External"/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turing.com.br/pydoc/2.7/reference/expressions.html#in" TargetMode="Externa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410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AAB8C1-84F0-4057-841B-BC43BC7A9773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10090" y="4772025"/>
            <a:ext cx="5683886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História da Linguagem Python</a:t>
            </a:r>
          </a:p>
          <a:p>
            <a:pPr algn="just"/>
            <a:r>
              <a:rPr lang="pt-BR" altLang="pt-BR" sz="1100" dirty="0"/>
              <a:t>A Linguagem Python foi concebida no fim dos anos 80. A primeira ideia de implementar o Python surgiu mais especificamente em 1982 enquanto Guido Van </a:t>
            </a:r>
            <a:r>
              <a:rPr lang="pt-BR" altLang="pt-BR" sz="1100" dirty="0" err="1"/>
              <a:t>Rossum</a:t>
            </a:r>
            <a:r>
              <a:rPr lang="pt-BR" altLang="pt-BR" sz="1100" dirty="0"/>
              <a:t> trabalhava no CWI (</a:t>
            </a:r>
            <a:r>
              <a:rPr lang="pt-BR" altLang="pt-BR" sz="1100" dirty="0" err="1"/>
              <a:t>Centrum</a:t>
            </a:r>
            <a:r>
              <a:rPr lang="pt-BR" altLang="pt-BR" sz="1100" dirty="0"/>
              <a:t> </a:t>
            </a:r>
            <a:r>
              <a:rPr lang="pt-BR" altLang="pt-BR" sz="1100" dirty="0" err="1"/>
              <a:t>Wiskunde</a:t>
            </a:r>
            <a:r>
              <a:rPr lang="pt-BR" altLang="pt-BR" sz="1100" dirty="0"/>
              <a:t> &amp; </a:t>
            </a:r>
            <a:r>
              <a:rPr lang="pt-BR" altLang="pt-BR" sz="1100" dirty="0" err="1"/>
              <a:t>Informatica</a:t>
            </a:r>
            <a:r>
              <a:rPr lang="pt-BR" altLang="pt-BR" sz="1100" dirty="0"/>
              <a:t>, Centro de Matemática e Ciência da Computação) em Amsterdã, Holanda, no time de desenvolvimento da Linguagem </a:t>
            </a:r>
            <a:r>
              <a:rPr lang="pt-BR" altLang="pt-BR" sz="1100" b="1" dirty="0"/>
              <a:t>ABC</a:t>
            </a:r>
            <a:r>
              <a:rPr lang="pt-BR" altLang="pt-BR" sz="1100" dirty="0"/>
              <a:t>. Neste mesmo local também foi desenvolvida a linguagem </a:t>
            </a:r>
            <a:r>
              <a:rPr lang="pt-BR" altLang="pt-BR" sz="1100" dirty="0" err="1"/>
              <a:t>Algol</a:t>
            </a:r>
            <a:r>
              <a:rPr lang="pt-BR" altLang="pt-BR" sz="1100" dirty="0"/>
              <a:t> 68.</a:t>
            </a:r>
          </a:p>
          <a:p>
            <a:pPr algn="just"/>
            <a:r>
              <a:rPr lang="pt-BR" altLang="pt-BR" sz="1100" dirty="0"/>
              <a:t>Posteriormente, em 1987, com o fim da linguagem ABC, Guido foi transferido para o grupo de trabalho </a:t>
            </a:r>
            <a:r>
              <a:rPr lang="pt-BR" altLang="pt-BR" sz="1100" dirty="0" err="1"/>
              <a:t>Amoeba</a:t>
            </a:r>
            <a:r>
              <a:rPr lang="pt-BR" altLang="pt-BR" sz="1100" dirty="0"/>
              <a:t> — um sistema operacional </a:t>
            </a:r>
            <a:r>
              <a:rPr lang="pt-BR" altLang="pt-BR" sz="1100" dirty="0" err="1"/>
              <a:t>Microkernel</a:t>
            </a:r>
            <a:r>
              <a:rPr lang="pt-BR" altLang="pt-BR" sz="1100" dirty="0"/>
              <a:t> liderado por Andrew </a:t>
            </a:r>
            <a:r>
              <a:rPr lang="pt-BR" altLang="pt-BR" sz="1100" dirty="0" err="1"/>
              <a:t>Tanenbaum</a:t>
            </a:r>
            <a:r>
              <a:rPr lang="pt-BR" altLang="pt-BR" sz="1100" dirty="0"/>
              <a:t>. Foi neste grupo que Guido percebeu a necessidade de uma linguagem para escrever programas intermediários, algo entre o C e o Shell Script.</a:t>
            </a:r>
          </a:p>
          <a:p>
            <a:pPr algn="just"/>
            <a:r>
              <a:rPr lang="pt-BR" altLang="pt-BR" sz="1100" i="1" dirty="0"/>
              <a:t>Percebi que o desenvolvimento de utilitários para administração de sistema em C (do </a:t>
            </a:r>
            <a:r>
              <a:rPr lang="pt-BR" altLang="pt-BR" sz="1100" i="1" dirty="0" err="1"/>
              <a:t>Amoeba</a:t>
            </a:r>
            <a:r>
              <a:rPr lang="pt-BR" altLang="pt-BR" sz="1100" i="1" dirty="0"/>
              <a:t>) estava tomando muito tempo. Além disso, fazê-los em </a:t>
            </a:r>
            <a:r>
              <a:rPr lang="pt-BR" altLang="pt-BR" sz="1100" i="1" dirty="0" err="1"/>
              <a:t>shell</a:t>
            </a:r>
            <a:r>
              <a:rPr lang="pt-BR" altLang="pt-BR" sz="1100" i="1" dirty="0"/>
              <a:t> </a:t>
            </a:r>
            <a:r>
              <a:rPr lang="pt-BR" altLang="pt-BR" sz="1100" i="1" dirty="0" err="1"/>
              <a:t>Bourne</a:t>
            </a:r>
            <a:r>
              <a:rPr lang="pt-BR" altLang="pt-BR" sz="1100" i="1" dirty="0"/>
              <a:t> não funcionaria por diversas razões. O motivo mais importante foi que, sendo um sistema distribuído de </a:t>
            </a:r>
            <a:r>
              <a:rPr lang="pt-BR" altLang="pt-BR" sz="1100" i="1" dirty="0" err="1"/>
              <a:t>microkernel</a:t>
            </a:r>
            <a:r>
              <a:rPr lang="pt-BR" altLang="pt-BR" sz="1100" i="1" dirty="0"/>
              <a:t> com um design novo e radical, as operações primitivas do </a:t>
            </a:r>
            <a:r>
              <a:rPr lang="pt-BR" altLang="pt-BR" sz="1100" i="1" dirty="0" err="1"/>
              <a:t>Amoeba</a:t>
            </a:r>
            <a:r>
              <a:rPr lang="pt-BR" altLang="pt-BR" sz="1100" i="1" dirty="0"/>
              <a:t> eram diferiam muito (além de serem mais refinadas) das operações primitivas disponíveis no </a:t>
            </a:r>
            <a:r>
              <a:rPr lang="pt-BR" altLang="pt-BR" sz="1100" i="1" dirty="0" err="1"/>
              <a:t>shell</a:t>
            </a:r>
            <a:r>
              <a:rPr lang="pt-BR" altLang="pt-BR" sz="1100" i="1" dirty="0"/>
              <a:t> </a:t>
            </a:r>
            <a:r>
              <a:rPr lang="pt-BR" altLang="pt-BR" sz="1100" i="1" dirty="0" err="1"/>
              <a:t>Bourne</a:t>
            </a:r>
            <a:r>
              <a:rPr lang="pt-BR" altLang="pt-BR" sz="1100" i="1" dirty="0"/>
              <a:t>. Portanto, havia necessidade de uma linguagem que "preencheria o vazio entre C e o </a:t>
            </a:r>
            <a:r>
              <a:rPr lang="pt-BR" altLang="pt-BR" sz="1100" i="1" dirty="0" err="1"/>
              <a:t>shell</a:t>
            </a:r>
            <a:r>
              <a:rPr lang="pt-BR" altLang="pt-BR" sz="1100" i="1" dirty="0"/>
              <a:t>". Por um tempo longo, esse foi o principal objetivo do Python.  - </a:t>
            </a:r>
            <a:r>
              <a:rPr lang="pt-BR" altLang="pt-BR" sz="1100" b="1" i="1" dirty="0"/>
              <a:t>Guido Van </a:t>
            </a:r>
            <a:r>
              <a:rPr lang="pt-BR" altLang="pt-BR" sz="1100" b="1" i="1" dirty="0" err="1"/>
              <a:t>Rossum</a:t>
            </a:r>
            <a:endParaRPr lang="pt-BR" altLang="pt-BR" sz="1100" b="1" i="1" dirty="0"/>
          </a:p>
          <a:p>
            <a:pPr algn="just"/>
            <a:r>
              <a:rPr lang="pt-BR" altLang="pt-BR" sz="1100" dirty="0"/>
              <a:t>No ano de 1991 Guido foi transferido do grupo </a:t>
            </a:r>
            <a:r>
              <a:rPr lang="pt-BR" altLang="pt-BR" sz="1100" dirty="0" err="1"/>
              <a:t>Amoeba</a:t>
            </a:r>
            <a:r>
              <a:rPr lang="pt-BR" altLang="pt-BR" sz="1100" dirty="0"/>
              <a:t> para o grupo Multimídia. De acordo com o próprio Guido </a:t>
            </a:r>
            <a:r>
              <a:rPr lang="pt-BR" altLang="pt-BR" sz="1100" i="1" dirty="0"/>
              <a:t>"ABC me deu a inspiração crucial para Python, o grupo </a:t>
            </a:r>
            <a:r>
              <a:rPr lang="pt-BR" altLang="pt-BR" sz="1100" i="1" dirty="0" err="1"/>
              <a:t>Amoeba</a:t>
            </a:r>
            <a:r>
              <a:rPr lang="pt-BR" altLang="pt-BR" sz="1100" i="1" dirty="0"/>
              <a:t> a motivação imediata e o grupo de multimídia fomentou seu crescimento"</a:t>
            </a:r>
            <a:r>
              <a:rPr lang="pt-BR" altLang="pt-BR" sz="1100" dirty="0"/>
              <a:t>. Ainda neste ano, no dia 20 de Fevereiro, foi lançada a primeira versão do Python, então denominada de </a:t>
            </a:r>
            <a:r>
              <a:rPr lang="pt-BR" altLang="pt-BR" sz="1100" b="1" dirty="0"/>
              <a:t>v0.9.0</a:t>
            </a:r>
            <a:r>
              <a:rPr lang="pt-BR" altLang="pt-BR" sz="1100" dirty="0"/>
              <a:t>. O anúncio foi feito no grupo de discussão (newsgroup) </a:t>
            </a:r>
            <a:r>
              <a:rPr lang="pt-BR" altLang="pt-BR" sz="1100" dirty="0" err="1"/>
              <a:t>alt.sources</a:t>
            </a:r>
            <a:r>
              <a:rPr lang="pt-BR" altLang="pt-BR" sz="1100" dirty="0"/>
              <a:t>. </a:t>
            </a:r>
          </a:p>
          <a:p>
            <a:pPr algn="just"/>
            <a:r>
              <a:rPr lang="pt-BR" altLang="pt-BR" sz="1100" dirty="0"/>
              <a:t>Nesta primeira versão, o Python já contava com classes, herança, tratamento de exceções, funções, sistema de módulos (empresado da linguagem Modula-3) e os tipos de dado nativos </a:t>
            </a:r>
            <a:r>
              <a:rPr lang="pt-BR" altLang="pt-BR" sz="1100" b="1" dirty="0" err="1"/>
              <a:t>list</a:t>
            </a:r>
            <a:r>
              <a:rPr lang="pt-BR" altLang="pt-BR" sz="1100" dirty="0"/>
              <a:t>, </a:t>
            </a:r>
            <a:r>
              <a:rPr lang="pt-BR" altLang="pt-BR" sz="1100" b="1" dirty="0" err="1"/>
              <a:t>dict</a:t>
            </a:r>
            <a:r>
              <a:rPr lang="pt-BR" altLang="pt-BR" sz="1100" dirty="0"/>
              <a:t>, </a:t>
            </a:r>
            <a:r>
              <a:rPr lang="pt-BR" altLang="pt-BR" sz="1100" b="1" dirty="0" err="1"/>
              <a:t>str</a:t>
            </a:r>
            <a:r>
              <a:rPr lang="pt-BR" altLang="pt-BR" sz="1100" dirty="0"/>
              <a:t>, e etc.</a:t>
            </a:r>
          </a:p>
        </p:txBody>
      </p:sp>
      <p:sp>
        <p:nvSpPr>
          <p:cNvPr id="450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CE0BED4-686B-493D-95C6-BCED9F0D8A18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6497513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0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7152BEC-9F42-45EE-ABE7-1984DEF81AA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480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685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82C743C-60A4-4724-9A90-3BCDFDD8AA14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685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889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B20162-C48C-475D-B9B7-DCC17656FD5A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890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BFE9F6-E3DF-48C8-8CD2-2AF3D6434651}" type="slidenum">
              <a:rPr lang="pt-BR" altLang="pt-BR" smtClean="0"/>
              <a:pPr>
                <a:defRPr/>
              </a:pPr>
              <a:t>103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716409340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09613" y="4772025"/>
            <a:ext cx="5680075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1D8DAE-4F52-4DF6-8518-F292B4BA199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7485597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09613" y="4772025"/>
            <a:ext cx="5680075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Como o </a:t>
            </a:r>
            <a:r>
              <a:rPr lang="pt-BR" altLang="pt-BR" b="1" dirty="0" err="1"/>
              <a:t>Virtualenv</a:t>
            </a:r>
            <a:r>
              <a:rPr lang="pt-BR" altLang="pt-BR" b="1" dirty="0"/>
              <a:t> Funciona:</a:t>
            </a:r>
          </a:p>
          <a:p>
            <a:pPr algn="just"/>
            <a:endParaRPr lang="pt-BR" altLang="pt-BR" dirty="0"/>
          </a:p>
          <a:p>
            <a:r>
              <a:rPr lang="pt-BR" dirty="0"/>
              <a:t>O funcionamento do </a:t>
            </a:r>
            <a:r>
              <a:rPr lang="pt-BR" b="1" dirty="0" err="1"/>
              <a:t>virtualenv</a:t>
            </a:r>
            <a:r>
              <a:rPr lang="pt-BR" dirty="0"/>
              <a:t> é realmente simples. Ele basicamente cria uma cópia de todos os diretórios necessários para que um programa Python seja executado, isto inclui: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bibliotecas comuns do Python (</a:t>
            </a:r>
            <a:r>
              <a:rPr lang="pt-BR" i="1" dirty="0"/>
              <a:t>standard </a:t>
            </a:r>
            <a:r>
              <a:rPr lang="pt-BR" i="1" dirty="0" err="1"/>
              <a:t>library</a:t>
            </a:r>
            <a:r>
              <a:rPr lang="pt-BR" dirty="0"/>
              <a:t>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gerenciador de pacotes </a:t>
            </a:r>
            <a:r>
              <a:rPr lang="pt-BR" dirty="0" err="1"/>
              <a:t>pip</a:t>
            </a:r>
            <a:r>
              <a:rPr lang="pt-BR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O próprio binário do Python (Python 2.x/3.x);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As dependências que estiverem no diretório site-</a:t>
            </a:r>
            <a:r>
              <a:rPr lang="pt-BR" dirty="0" err="1"/>
              <a:t>packages</a:t>
            </a:r>
            <a:r>
              <a:rPr lang="pt-BR" dirty="0"/>
              <a:t>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pt-BR" dirty="0"/>
              <a:t>Seu código fonte descrevendo sua aplicação.</a:t>
            </a:r>
          </a:p>
          <a:p>
            <a:r>
              <a:rPr lang="pt-BR" dirty="0"/>
              <a:t>Assim, ao instalar uma nova dependência dentro do ambiente criado pelo </a:t>
            </a:r>
            <a:r>
              <a:rPr lang="pt-BR" b="1" i="1" dirty="0" err="1"/>
              <a:t>virtualenv</a:t>
            </a:r>
            <a:r>
              <a:rPr lang="pt-BR" dirty="0"/>
              <a:t>, ele será colocado no diretório </a:t>
            </a:r>
            <a:r>
              <a:rPr lang="pt-BR" b="1" i="1" dirty="0"/>
              <a:t>site-</a:t>
            </a:r>
            <a:r>
              <a:rPr lang="pt-BR" b="1" i="1" dirty="0" err="1"/>
              <a:t>package</a:t>
            </a:r>
            <a:r>
              <a:rPr lang="pt-BR" dirty="0" err="1"/>
              <a:t>s</a:t>
            </a:r>
            <a:r>
              <a:rPr lang="pt-BR" dirty="0"/>
              <a:t> relativo à esse ambiente, e não mais globalmente.</a:t>
            </a:r>
          </a:p>
          <a:p>
            <a:pPr algn="just"/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1D8DAE-4F52-4DF6-8518-F292B4BA199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1318966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09613" y="4772025"/>
            <a:ext cx="5680075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1D8DAE-4F52-4DF6-8518-F292B4BA199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870108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09613" y="4772025"/>
            <a:ext cx="5680075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altLang="pt-BR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pt-BR" altLang="pt-BR" sz="14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Alterar Terminal do Visual Studio</a:t>
            </a:r>
            <a:r>
              <a:rPr lang="pt-BR" altLang="pt-BR" sz="1400" b="1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altLang="pt-BR" sz="1400" b="1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Code</a:t>
            </a:r>
            <a:endParaRPr lang="pt-BR" altLang="pt-BR" sz="1400" b="1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altLang="pt-BR" sz="2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/>
            <a:r>
              <a:rPr lang="pt-BR" altLang="pt-BR" dirty="0"/>
              <a:t>No</a:t>
            </a:r>
            <a:r>
              <a:rPr lang="pt-BR" altLang="pt-BR" baseline="0" dirty="0"/>
              <a:t> Windows a </a:t>
            </a:r>
            <a:r>
              <a:rPr lang="pt-BR" altLang="pt-BR" i="1" baseline="0" dirty="0" err="1"/>
              <a:t>VirtualEnv</a:t>
            </a:r>
            <a:r>
              <a:rPr lang="pt-BR" altLang="pt-BR" baseline="0" dirty="0"/>
              <a:t> permite ser utilizada no </a:t>
            </a:r>
            <a:r>
              <a:rPr lang="pt-BR" altLang="pt-BR" baseline="0" dirty="0" err="1"/>
              <a:t>prompt</a:t>
            </a:r>
            <a:r>
              <a:rPr lang="pt-BR" altLang="pt-BR" baseline="0" dirty="0"/>
              <a:t> CMD: </a:t>
            </a:r>
            <a:r>
              <a:rPr lang="pt-BR" altLang="pt-BR" i="1" baseline="0" dirty="0"/>
              <a:t>C:/Windows/System32/cmd.exe</a:t>
            </a:r>
            <a:r>
              <a:rPr lang="pt-BR" altLang="pt-BR" baseline="0" dirty="0"/>
              <a:t>.</a:t>
            </a:r>
          </a:p>
          <a:p>
            <a:pPr algn="just"/>
            <a:r>
              <a:rPr lang="pt-BR" altLang="pt-BR" baseline="0" dirty="0"/>
              <a:t>Para utilizarmos este </a:t>
            </a:r>
            <a:r>
              <a:rPr lang="pt-BR" altLang="pt-BR" i="1" baseline="0" dirty="0" err="1"/>
              <a:t>prompt</a:t>
            </a:r>
            <a:r>
              <a:rPr lang="pt-BR" altLang="pt-BR" baseline="0" dirty="0"/>
              <a:t> integrado ao Visual Studio </a:t>
            </a:r>
            <a:r>
              <a:rPr lang="pt-BR" altLang="pt-BR" baseline="0" dirty="0" err="1"/>
              <a:t>Code</a:t>
            </a:r>
            <a:r>
              <a:rPr lang="pt-BR" altLang="pt-BR" baseline="0" dirty="0"/>
              <a:t>, devemos alterar a configuração de </a:t>
            </a:r>
            <a:r>
              <a:rPr lang="pt-BR" altLang="pt-BR" i="1" baseline="0" dirty="0" err="1"/>
              <a:t>Poweshell</a:t>
            </a:r>
            <a:r>
              <a:rPr lang="pt-BR" altLang="pt-BR" baseline="0" dirty="0"/>
              <a:t> para o </a:t>
            </a:r>
            <a:r>
              <a:rPr lang="pt-BR" altLang="pt-BR" i="1" baseline="0" dirty="0"/>
              <a:t>CMD</a:t>
            </a:r>
            <a:r>
              <a:rPr lang="pt-BR" altLang="pt-BR" baseline="0" dirty="0"/>
              <a:t>, siga os seguintes passos: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altLang="pt-BR" dirty="0"/>
              <a:t>No</a:t>
            </a:r>
            <a:r>
              <a:rPr lang="pt-BR" altLang="pt-BR" baseline="0" dirty="0"/>
              <a:t> Visual Studio </a:t>
            </a:r>
            <a:r>
              <a:rPr lang="pt-BR" altLang="pt-BR" baseline="0" dirty="0" err="1"/>
              <a:t>Code</a:t>
            </a:r>
            <a:r>
              <a:rPr lang="pt-BR" altLang="pt-BR" baseline="0" dirty="0"/>
              <a:t> acesse: File &gt; </a:t>
            </a:r>
            <a:r>
              <a:rPr lang="pt-BR" altLang="pt-BR" baseline="0" dirty="0" err="1"/>
              <a:t>Preferences</a:t>
            </a:r>
            <a:r>
              <a:rPr lang="pt-BR" altLang="pt-BR" baseline="0" dirty="0"/>
              <a:t> &gt; Settings.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altLang="pt-BR" baseline="0" dirty="0"/>
              <a:t>No canto superior direito clique no ícone </a:t>
            </a:r>
            <a:r>
              <a:rPr lang="pt-BR" altLang="pt-BR" b="1" baseline="0" dirty="0"/>
              <a:t>{ } </a:t>
            </a:r>
            <a:r>
              <a:rPr lang="pt-BR" altLang="pt-BR" baseline="0" dirty="0"/>
              <a:t>(</a:t>
            </a:r>
            <a:r>
              <a:rPr lang="pt-BR" altLang="pt-BR" i="1" baseline="0" dirty="0"/>
              <a:t>Open JSON settings</a:t>
            </a:r>
            <a:r>
              <a:rPr lang="pt-BR" altLang="pt-BR" baseline="0" dirty="0"/>
              <a:t>).</a:t>
            </a:r>
          </a:p>
          <a:p>
            <a:pPr marL="228600" indent="-228600" algn="just">
              <a:buFont typeface="+mj-lt"/>
              <a:buAutoNum type="arabicPeriod"/>
            </a:pPr>
            <a:r>
              <a:rPr lang="pt-BR" altLang="pt-BR" dirty="0"/>
              <a:t>Na tela da direita (</a:t>
            </a:r>
            <a:r>
              <a:rPr lang="pt-BR" altLang="pt-BR" i="1" dirty="0" err="1"/>
              <a:t>User</a:t>
            </a:r>
            <a:r>
              <a:rPr lang="pt-BR" altLang="pt-BR" i="1" dirty="0"/>
              <a:t> Settings</a:t>
            </a:r>
            <a:r>
              <a:rPr lang="pt-BR" altLang="pt-BR" dirty="0"/>
              <a:t>)</a:t>
            </a:r>
            <a:r>
              <a:rPr lang="pt-BR" altLang="pt-BR" baseline="0" dirty="0"/>
              <a:t> inclua a seguinte configuração personalizada para o seu Visual Studio </a:t>
            </a:r>
            <a:r>
              <a:rPr lang="pt-BR" altLang="pt-BR" baseline="0" dirty="0" err="1"/>
              <a:t>Code</a:t>
            </a:r>
            <a:r>
              <a:rPr lang="pt-BR" altLang="pt-BR" baseline="0" dirty="0"/>
              <a:t>:</a:t>
            </a: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endParaRPr lang="pt-BR" sz="1200" b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+mj-lt"/>
              <a:buNone/>
              <a:tabLst/>
              <a:defRPr/>
            </a:pP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  <a:r>
              <a:rPr lang="pt-B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terminal.integrated.shell.windows</a:t>
            </a:r>
            <a:r>
              <a:rPr lang="pt-B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": "C:\\Windows\\System32\\cmd.exe</a:t>
            </a:r>
            <a:r>
              <a:rPr lang="pt-B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</a:t>
            </a:r>
          </a:p>
          <a:p>
            <a:pPr marL="228600" indent="-228600" algn="just">
              <a:buFont typeface="+mj-lt"/>
              <a:buAutoNum type="arabicPeriod"/>
            </a:pPr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1D8DAE-4F52-4DF6-8518-F292B4BA199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107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011383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09613" y="4772025"/>
            <a:ext cx="5680075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Em ambientes</a:t>
            </a:r>
            <a:r>
              <a:rPr lang="pt-BR" altLang="pt-BR" b="1" baseline="0" dirty="0"/>
              <a:t> </a:t>
            </a:r>
            <a:r>
              <a:rPr lang="pt-BR" altLang="pt-BR" b="1" baseline="0" dirty="0" err="1"/>
              <a:t>MacOS</a:t>
            </a:r>
            <a:r>
              <a:rPr lang="pt-BR" altLang="pt-BR" b="1" baseline="0" dirty="0"/>
              <a:t> e Linux</a:t>
            </a:r>
          </a:p>
          <a:p>
            <a:pPr algn="just"/>
            <a:endParaRPr lang="pt-BR" altLang="pt-BR" baseline="0" dirty="0"/>
          </a:p>
          <a:p>
            <a:pPr algn="just"/>
            <a:endParaRPr lang="pt-BR" altLang="pt-BR" baseline="0" dirty="0"/>
          </a:p>
          <a:p>
            <a:pPr algn="just"/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Ativar 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virtualenv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cursoenv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activate</a:t>
            </a:r>
            <a:endParaRPr lang="pt-BR" alt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pt-BR" alt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indent="0" algn="just">
              <a:buFont typeface="Arial" panose="020B0604020202020204" pitchFamily="34" charset="0"/>
              <a:buNone/>
            </a:pP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Desativar 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virtualenv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:</a:t>
            </a:r>
          </a:p>
          <a:p>
            <a:pPr marL="342900" marR="0" lvl="0" indent="-342900" algn="just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source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cursoenv</a:t>
            </a:r>
            <a:r>
              <a:rPr lang="pt-BR" altLang="pt-BR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/bin/</a:t>
            </a:r>
            <a:r>
              <a:rPr lang="pt-BR" altLang="pt-BR" sz="1200" kern="120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deactivate</a:t>
            </a:r>
            <a:endParaRPr lang="pt-BR" altLang="pt-BR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algn="just"/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B1D8DAE-4F52-4DF6-8518-F292B4BA199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108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54417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3BFE9F6-E3DF-48C8-8CD2-2AF3D6434651}" type="slidenum">
              <a:rPr lang="pt-BR" altLang="pt-BR" smtClean="0"/>
              <a:pPr>
                <a:defRPr/>
              </a:pPr>
              <a:t>109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5871506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10090" y="4860925"/>
            <a:ext cx="5683886" cy="504983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i="1" dirty="0"/>
              <a:t>The Zen </a:t>
            </a:r>
            <a:r>
              <a:rPr lang="pt-BR" altLang="pt-BR" b="1" i="1" dirty="0" err="1"/>
              <a:t>of</a:t>
            </a:r>
            <a:r>
              <a:rPr lang="pt-BR" altLang="pt-BR" b="1" i="1" dirty="0"/>
              <a:t> Python</a:t>
            </a:r>
          </a:p>
          <a:p>
            <a:pPr algn="just"/>
            <a:r>
              <a:rPr lang="pt-BR" altLang="pt-BR" dirty="0"/>
              <a:t>As metas do projeto foram resumidas por Tim </a:t>
            </a:r>
            <a:r>
              <a:rPr lang="pt-BR" altLang="pt-BR" dirty="0" err="1"/>
              <a:t>Peters</a:t>
            </a:r>
            <a:r>
              <a:rPr lang="pt-BR" altLang="pt-BR" dirty="0"/>
              <a:t> (um dos programadores</a:t>
            </a:r>
            <a:r>
              <a:rPr lang="pt-BR" altLang="pt-BR" baseline="0" dirty="0"/>
              <a:t> mais respeitados do mundo)</a:t>
            </a:r>
            <a:r>
              <a:rPr lang="pt-BR" altLang="pt-BR" dirty="0"/>
              <a:t> em um texto chamado </a:t>
            </a:r>
            <a:r>
              <a:rPr lang="pt-BR" altLang="pt-BR" i="1" dirty="0"/>
              <a:t>Zen </a:t>
            </a:r>
            <a:r>
              <a:rPr lang="pt-BR" altLang="pt-BR" i="1" dirty="0" err="1"/>
              <a:t>of</a:t>
            </a:r>
            <a:r>
              <a:rPr lang="pt-BR" altLang="pt-BR" i="1" dirty="0"/>
              <a:t> Python</a:t>
            </a:r>
            <a:r>
              <a:rPr lang="pt-BR" altLang="pt-BR" i="0" dirty="0"/>
              <a:t>.</a:t>
            </a:r>
            <a:r>
              <a:rPr lang="pt-BR" altLang="pt-BR" i="0" baseline="0" dirty="0"/>
              <a:t> Para visualizar as 19 filosofias digite no </a:t>
            </a:r>
            <a:r>
              <a:rPr lang="pt-BR" altLang="pt-BR" dirty="0"/>
              <a:t>próprio terminal do Python o comando:</a:t>
            </a:r>
          </a:p>
          <a:p>
            <a:pPr marL="0" lvl="1"/>
            <a:r>
              <a:rPr lang="pt-BR" altLang="pt-BR" sz="1000" dirty="0"/>
              <a:t>&gt;&gt; </a:t>
            </a:r>
            <a:r>
              <a:rPr lang="pt-BR" altLang="pt-BR" sz="1000" dirty="0" err="1"/>
              <a:t>import</a:t>
            </a:r>
            <a:r>
              <a:rPr lang="pt-BR" altLang="pt-BR" sz="1000" dirty="0"/>
              <a:t> </a:t>
            </a:r>
            <a:r>
              <a:rPr lang="pt-BR" altLang="pt-BR" sz="1000" dirty="0" err="1"/>
              <a:t>this</a:t>
            </a:r>
            <a:endParaRPr lang="pt-BR" altLang="pt-BR" sz="1000" dirty="0"/>
          </a:p>
          <a:p>
            <a:pPr marL="0" lvl="1"/>
            <a:r>
              <a:rPr lang="pt-BR" altLang="pt-BR" sz="1000" dirty="0"/>
              <a:t>The Zen </a:t>
            </a:r>
            <a:r>
              <a:rPr lang="pt-BR" altLang="pt-BR" sz="1000" dirty="0" err="1"/>
              <a:t>of</a:t>
            </a:r>
            <a:r>
              <a:rPr lang="pt-BR" altLang="pt-BR" sz="1000" dirty="0"/>
              <a:t> Python, </a:t>
            </a:r>
            <a:r>
              <a:rPr lang="pt-BR" altLang="pt-BR" sz="1000" dirty="0" err="1"/>
              <a:t>by</a:t>
            </a:r>
            <a:r>
              <a:rPr lang="pt-BR" altLang="pt-BR" sz="1000" dirty="0"/>
              <a:t> Tim </a:t>
            </a:r>
            <a:r>
              <a:rPr lang="pt-BR" altLang="pt-BR" sz="1000" dirty="0" err="1"/>
              <a:t>Peters</a:t>
            </a:r>
            <a:r>
              <a:rPr lang="pt-BR" altLang="pt-BR" sz="1000" dirty="0"/>
              <a:t>.</a:t>
            </a:r>
          </a:p>
          <a:p>
            <a:r>
              <a:rPr lang="en-US" altLang="pt-BR" sz="1000" dirty="0"/>
              <a:t>Beautiful is better than ugly.</a:t>
            </a:r>
          </a:p>
          <a:p>
            <a:r>
              <a:rPr lang="en-US" altLang="pt-BR" sz="1000" dirty="0"/>
              <a:t>Explicit is better than implicit.</a:t>
            </a:r>
          </a:p>
          <a:p>
            <a:r>
              <a:rPr lang="en-US" altLang="pt-BR" sz="1000" dirty="0"/>
              <a:t>Simple is better than complex.</a:t>
            </a:r>
          </a:p>
          <a:p>
            <a:r>
              <a:rPr lang="en-US" altLang="pt-BR" sz="1000" dirty="0"/>
              <a:t>Complex is better than complicated.</a:t>
            </a:r>
          </a:p>
          <a:p>
            <a:r>
              <a:rPr lang="en-US" altLang="pt-BR" sz="1000" dirty="0"/>
              <a:t>Flat is better than nested.</a:t>
            </a:r>
          </a:p>
          <a:p>
            <a:r>
              <a:rPr lang="en-US" altLang="pt-BR" sz="1000" dirty="0"/>
              <a:t>Sparse is better than dense.</a:t>
            </a:r>
          </a:p>
          <a:p>
            <a:r>
              <a:rPr lang="en-US" altLang="pt-BR" sz="1000" dirty="0"/>
              <a:t>Readability counts.</a:t>
            </a:r>
          </a:p>
          <a:p>
            <a:r>
              <a:rPr lang="en-US" altLang="pt-BR" sz="1000" dirty="0"/>
              <a:t>Special cases aren't special enough to break the rules.</a:t>
            </a:r>
          </a:p>
          <a:p>
            <a:r>
              <a:rPr lang="en-US" altLang="pt-BR" sz="1000" dirty="0"/>
              <a:t>Although practicality beats purity.</a:t>
            </a:r>
          </a:p>
          <a:p>
            <a:r>
              <a:rPr lang="en-US" altLang="pt-BR" sz="1000" dirty="0"/>
              <a:t>Errors should never pass silently.</a:t>
            </a:r>
          </a:p>
          <a:p>
            <a:r>
              <a:rPr lang="en-US" altLang="pt-BR" sz="1000" dirty="0"/>
              <a:t>Unless explicitly silenced.</a:t>
            </a:r>
          </a:p>
          <a:p>
            <a:r>
              <a:rPr lang="en-US" altLang="pt-BR" sz="1000" dirty="0"/>
              <a:t>In the face of ambiguity, refuse the temptation to guess.</a:t>
            </a:r>
          </a:p>
          <a:p>
            <a:r>
              <a:rPr lang="en-US" altLang="pt-BR" sz="1000" dirty="0"/>
              <a:t>There should be one-- and preferably only one --obvious way to do it.</a:t>
            </a:r>
          </a:p>
          <a:p>
            <a:r>
              <a:rPr lang="en-US" altLang="pt-BR" sz="1000" dirty="0"/>
              <a:t>Although that way may not be obvious at first unless you're Dutch.</a:t>
            </a:r>
          </a:p>
          <a:p>
            <a:r>
              <a:rPr lang="en-US" altLang="pt-BR" sz="1000" dirty="0"/>
              <a:t>Now is better than never.</a:t>
            </a:r>
          </a:p>
          <a:p>
            <a:r>
              <a:rPr lang="en-US" altLang="pt-BR" sz="1000" dirty="0"/>
              <a:t>Although never is often better than *right* now.</a:t>
            </a:r>
          </a:p>
          <a:p>
            <a:r>
              <a:rPr lang="en-US" altLang="pt-BR" sz="1000" dirty="0"/>
              <a:t>If the implementation is hard to explain, it's a bad idea.</a:t>
            </a:r>
          </a:p>
          <a:p>
            <a:r>
              <a:rPr lang="en-US" altLang="pt-BR" sz="1000" dirty="0"/>
              <a:t>If the implementation is easy to explain, it may be a good idea.</a:t>
            </a:r>
          </a:p>
          <a:p>
            <a:r>
              <a:rPr lang="en-US" altLang="pt-BR" sz="1000" dirty="0"/>
              <a:t>Namespaces are one honking great idea -- let's do more of those!</a:t>
            </a:r>
          </a:p>
          <a:p>
            <a:endParaRPr lang="pt-BR" altLang="pt-BR" dirty="0"/>
          </a:p>
        </p:txBody>
      </p:sp>
      <p:sp>
        <p:nvSpPr>
          <p:cNvPr id="4301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BE13F46-AF75-477B-B75E-42BCA362FC23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065592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485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Referência</a:t>
            </a:r>
            <a:r>
              <a:rPr lang="pt-BR" altLang="pt-BR" dirty="0"/>
              <a:t>:</a:t>
            </a:r>
          </a:p>
          <a:p>
            <a:pPr algn="just"/>
            <a:endParaRPr lang="pt-BR" altLang="pt-BR" dirty="0"/>
          </a:p>
          <a:p>
            <a:pPr algn="just"/>
            <a:r>
              <a:rPr lang="pt-BR" altLang="pt-BR" dirty="0" err="1"/>
              <a:t>Applications</a:t>
            </a:r>
            <a:r>
              <a:rPr lang="pt-BR" altLang="pt-BR" dirty="0"/>
              <a:t> for Python:</a:t>
            </a:r>
            <a:r>
              <a:rPr lang="pt-BR" altLang="pt-BR" baseline="0" dirty="0"/>
              <a:t> https://www.python.org/about/apps/</a:t>
            </a:r>
            <a:endParaRPr lang="pt-BR" altLang="pt-BR" dirty="0"/>
          </a:p>
        </p:txBody>
      </p:sp>
      <p:sp>
        <p:nvSpPr>
          <p:cNvPr id="4485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7BE951-E060-41C3-BC24-735AEA145AB0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110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6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4505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0F9DF1B-5037-4388-8E3B-6FC5CAD16E69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111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3646982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6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261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B4FD62C-8A3B-4B82-A7B1-ECB50CBA3C1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112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45261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  <p:sp>
        <p:nvSpPr>
          <p:cNvPr id="452613" name="Espaço Reservado para Cabeçalho 2"/>
          <p:cNvSpPr>
            <a:spLocks noGrp="1"/>
          </p:cNvSpPr>
          <p:nvPr>
            <p:ph type="hdr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1200"/>
              <a:t>Inatel</a:t>
            </a:r>
          </a:p>
        </p:txBody>
      </p:sp>
      <p:sp>
        <p:nvSpPr>
          <p:cNvPr id="452614" name="Espaço Reservado para Data 3"/>
          <p:cNvSpPr>
            <a:spLocks noGrp="1"/>
          </p:cNvSpPr>
          <p:nvPr>
            <p:ph type="dt" sz="quarter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pt-BR" altLang="pt-BR" sz="1200"/>
              <a:t>21/07/2015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71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471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C35E4B6-BCAD-4E83-831C-9D149B7525CD}" type="slidenum">
              <a:rPr lang="pt-BR" altLang="pt-BR" sz="1200" smtClean="0"/>
              <a:pPr/>
              <a:t>12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870187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84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F7C41FA-B569-40B3-BE1A-85CE3DE4A3C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9668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491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6B69B57-5358-4E6C-89F7-1A4B186025BC}" type="slidenum">
              <a:rPr lang="pt-BR" altLang="pt-BR" sz="1200" smtClean="0"/>
              <a:pPr/>
              <a:t>14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13680661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pt-BR" altLang="pt-BR" b="1" dirty="0"/>
              <a:t>História – Atualidade</a:t>
            </a:r>
          </a:p>
          <a:p>
            <a:pPr>
              <a:defRPr/>
            </a:pPr>
            <a:r>
              <a:rPr lang="pt-BR" altLang="pt-BR" dirty="0"/>
              <a:t>Link de referência: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https://spectrum.ieee.org/top-programming-languages-2022#toggle-gdpr</a:t>
            </a:r>
          </a:p>
        </p:txBody>
      </p:sp>
      <p:sp>
        <p:nvSpPr>
          <p:cNvPr id="532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F7E2AD-84E3-4A16-8BCE-BAF468D45C3F}" type="slidenum">
              <a:rPr lang="pt-BR" altLang="pt-BR" sz="1200" smtClean="0"/>
              <a:pPr/>
              <a:t>15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875137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3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pt-BR" altLang="pt-BR" b="1" dirty="0"/>
              <a:t>História – Atualidade</a:t>
            </a:r>
          </a:p>
          <a:p>
            <a:pPr>
              <a:defRPr/>
            </a:pPr>
            <a:r>
              <a:rPr lang="pt-BR" altLang="pt-BR" dirty="0"/>
              <a:t>Link de referência: </a:t>
            </a:r>
          </a:p>
          <a:p>
            <a:pPr marL="171450" indent="-171450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https://www.tiobe.com/tiobe-index/</a:t>
            </a:r>
          </a:p>
        </p:txBody>
      </p:sp>
      <p:sp>
        <p:nvSpPr>
          <p:cNvPr id="5325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64F7E2AD-84E3-4A16-8BCE-BAF468D45C3F}" type="slidenum">
              <a:rPr lang="pt-BR" altLang="pt-BR" sz="1200" smtClean="0"/>
              <a:pPr/>
              <a:t>16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41185698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FE9F6-E3DF-48C8-8CD2-2AF3D6434651}" type="slidenum">
              <a:rPr lang="pt-BR" altLang="pt-BR" smtClean="0"/>
              <a:pPr>
                <a:defRPr/>
              </a:pPr>
              <a:t>17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8593717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10090" y="4772025"/>
            <a:ext cx="5683886" cy="5170488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Instalando o interpretador Python</a:t>
            </a:r>
          </a:p>
          <a:p>
            <a:pPr algn="just"/>
            <a:r>
              <a:rPr lang="pt-BR" altLang="pt-BR" dirty="0"/>
              <a:t>O interpretador da linguagem para Windows pode ser encontrado no site do Python (</a:t>
            </a:r>
            <a:r>
              <a:rPr lang="pt-BR" altLang="pt-BR" dirty="0">
                <a:hlinkClick r:id="rId3"/>
              </a:rPr>
              <a:t>http://www.python.org/getit/</a:t>
            </a:r>
            <a:r>
              <a:rPr lang="pt-BR" altLang="pt-BR" dirty="0"/>
              <a:t>) . Certifique-se de baixar a versão correta para o seu sistema operacional. Você deverá baixar a versão mais nova, a qual era a </a:t>
            </a:r>
            <a:r>
              <a:rPr lang="pt-BR" altLang="pt-BR" b="1" dirty="0"/>
              <a:t>3.7.3 </a:t>
            </a:r>
            <a:r>
              <a:rPr lang="pt-BR" altLang="pt-BR" dirty="0"/>
              <a:t>quando esse tutorial foi escrito.</a:t>
            </a:r>
          </a:p>
          <a:p>
            <a:pPr algn="just"/>
            <a:r>
              <a:rPr lang="pt-BR" altLang="pt-BR" b="1" i="1" dirty="0"/>
              <a:t>Observação:</a:t>
            </a:r>
            <a:r>
              <a:rPr lang="pt-BR" altLang="pt-BR" dirty="0"/>
              <a:t> A maioria das versões do Linux e do OS X ainda usam a versão 2 do Python. Existem algumas pequenas diferenças entre as versões 2 e 3, a mais notável é a mudança no comando "</a:t>
            </a:r>
            <a:r>
              <a:rPr lang="pt-BR" altLang="pt-BR" dirty="0" err="1"/>
              <a:t>print</a:t>
            </a:r>
            <a:r>
              <a:rPr lang="pt-BR" altLang="pt-BR" dirty="0"/>
              <a:t>". Se você deseja instalar uma versão mais nova do Python no Linux ou no OS X, baixe-a no site da linguagem. </a:t>
            </a:r>
          </a:p>
          <a:p>
            <a:pPr algn="just"/>
            <a:r>
              <a:rPr lang="pt-BR" altLang="pt-BR" dirty="0"/>
              <a:t>Após o download, execute a instalação NNF (Next &gt; Next &gt; </a:t>
            </a:r>
            <a:r>
              <a:rPr lang="pt-BR" altLang="pt-BR" dirty="0" err="1"/>
              <a:t>Finish</a:t>
            </a:r>
            <a:r>
              <a:rPr lang="pt-BR" altLang="pt-BR" dirty="0"/>
              <a:t>) mantenha as configurações default. Com isso, o Python foi instalado no diretório </a:t>
            </a:r>
            <a:r>
              <a:rPr lang="pt-BR" altLang="pt-BR" b="1" dirty="0"/>
              <a:t>C:\Python27</a:t>
            </a:r>
            <a:r>
              <a:rPr lang="pt-BR" altLang="pt-BR" dirty="0"/>
              <a:t>.</a:t>
            </a:r>
          </a:p>
          <a:p>
            <a:pPr algn="ctr"/>
            <a:r>
              <a:rPr lang="pt-BR" altLang="pt-BR" b="1" dirty="0"/>
              <a:t>Configuração da variável de ambiente</a:t>
            </a:r>
          </a:p>
          <a:p>
            <a:pPr algn="just"/>
            <a:r>
              <a:rPr lang="pt-BR" altLang="pt-BR" dirty="0"/>
              <a:t>Antes de dar o Python como instalado você deve ir nas </a:t>
            </a:r>
            <a:r>
              <a:rPr lang="pt-BR" altLang="pt-BR" b="1" dirty="0"/>
              <a:t>Variáveis de Ambiente</a:t>
            </a:r>
            <a:r>
              <a:rPr lang="pt-BR" altLang="pt-BR" dirty="0"/>
              <a:t>, sendo acessadas através do atalho: Tecla </a:t>
            </a:r>
            <a:r>
              <a:rPr lang="pt-BR" altLang="pt-BR" dirty="0" err="1"/>
              <a:t>Super</a:t>
            </a:r>
            <a:r>
              <a:rPr lang="pt-BR" altLang="pt-BR" dirty="0"/>
              <a:t> (tecla com a logo do Windows) + Pause Break, vá em Configurações Avançadas e depois em Variáveis de Ambiente.</a:t>
            </a:r>
          </a:p>
          <a:p>
            <a:pPr algn="just"/>
            <a:r>
              <a:rPr lang="pt-BR" altLang="pt-BR" dirty="0"/>
              <a:t>Nas Variáveis do Sistema, encontre e edite a variável Path adicionando no final do campo Valor da variável o caminho de onde o Python foi instalado, usando o caractere ; antes de iniciar o caminho real do Python (adicionando o seguinte valor, </a:t>
            </a:r>
            <a:r>
              <a:rPr lang="pt-BR" altLang="pt-BR" dirty="0" err="1"/>
              <a:t>ex</a:t>
            </a:r>
            <a:r>
              <a:rPr lang="pt-BR" altLang="pt-BR" dirty="0"/>
              <a:t>: C:\Users\leandroc\AppData\Local\Programs\Python\Python37-32\). </a:t>
            </a:r>
          </a:p>
          <a:p>
            <a:pPr algn="just"/>
            <a:r>
              <a:rPr lang="pt-BR" altLang="pt-BR" dirty="0"/>
              <a:t>Para saber se todos esses passos realmente funcionaram, abra o console do Windows e digite:  </a:t>
            </a:r>
            <a:r>
              <a:rPr lang="pt-BR" altLang="pt-BR" b="1" dirty="0" err="1"/>
              <a:t>python</a:t>
            </a:r>
            <a:r>
              <a:rPr lang="pt-BR" altLang="pt-BR" b="1" dirty="0"/>
              <a:t> –V</a:t>
            </a:r>
            <a:endParaRPr lang="pt-BR" altLang="pt-BR" dirty="0"/>
          </a:p>
          <a:p>
            <a:pPr algn="just"/>
            <a:r>
              <a:rPr lang="pt-BR" altLang="pt-BR" dirty="0"/>
              <a:t>O resultado esperado deve ser:</a:t>
            </a:r>
          </a:p>
          <a:p>
            <a:pPr algn="just"/>
            <a:r>
              <a:rPr lang="pt-BR" altLang="pt-BR" b="1" dirty="0"/>
              <a:t>Python 3.7.3.</a:t>
            </a:r>
          </a:p>
          <a:p>
            <a:pPr algn="just"/>
            <a:endParaRPr lang="pt-BR" altLang="pt-BR" dirty="0"/>
          </a:p>
        </p:txBody>
      </p:sp>
      <p:sp>
        <p:nvSpPr>
          <p:cNvPr id="204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99BD7D-1C87-44A1-90B1-5CE0D9F490D1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3073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10090" y="4772025"/>
            <a:ext cx="5683886" cy="517048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endParaRPr lang="pt-BR" altLang="pt-BR" dirty="0"/>
          </a:p>
        </p:txBody>
      </p:sp>
      <p:sp>
        <p:nvSpPr>
          <p:cNvPr id="266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54946A0-E70A-4EDA-A4A0-35ACB826D14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19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72848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61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1ECB14-4D8D-4804-987F-0581E39047E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48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2B8CB94-899A-4E86-AC45-16A4B2B466F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20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38018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5827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>
              <a:defRPr/>
            </a:pPr>
            <a:r>
              <a:rPr lang="pt-BR" altLang="pt-BR" b="1" dirty="0"/>
              <a:t>Interpretador Interativo</a:t>
            </a:r>
          </a:p>
          <a:p>
            <a:pPr algn="just">
              <a:defRPr/>
            </a:pPr>
            <a:r>
              <a:rPr lang="pt-BR" altLang="pt-BR" dirty="0"/>
              <a:t>O instalador do Python 3 vem com um aplicativo embutido chamado </a:t>
            </a:r>
            <a:r>
              <a:rPr lang="pt-BR" altLang="pt-BR" b="1" dirty="0"/>
              <a:t>IDLE</a:t>
            </a:r>
            <a:r>
              <a:rPr lang="pt-BR" altLang="pt-BR" dirty="0"/>
              <a:t>, que faz ambos os trabalhos (editor + interpretador). Permite escrever e editar o código Python.  Ele traduz o código em forma binária e, finalmente, executa o programa Python 3. </a:t>
            </a:r>
          </a:p>
          <a:p>
            <a:pPr algn="just">
              <a:defRPr/>
            </a:pPr>
            <a:r>
              <a:rPr lang="pt-BR" altLang="pt-BR" dirty="0"/>
              <a:t>Por conta disso é conhecido por IDLE - </a:t>
            </a:r>
            <a:r>
              <a:rPr lang="pt-BR" altLang="pt-BR" b="1" i="1" dirty="0" err="1"/>
              <a:t>Integrated</a:t>
            </a:r>
            <a:r>
              <a:rPr lang="pt-BR" altLang="pt-BR" b="1" i="1" dirty="0"/>
              <a:t> </a:t>
            </a:r>
            <a:r>
              <a:rPr lang="pt-BR" altLang="pt-BR" b="1" i="1" dirty="0" err="1"/>
              <a:t>Development</a:t>
            </a:r>
            <a:r>
              <a:rPr lang="pt-BR" altLang="pt-BR" b="1" i="1" dirty="0"/>
              <a:t> </a:t>
            </a:r>
            <a:r>
              <a:rPr lang="pt-BR" altLang="pt-BR" b="1" i="1" dirty="0" err="1"/>
              <a:t>Environment</a:t>
            </a:r>
            <a:r>
              <a:rPr lang="pt-BR" altLang="pt-BR" dirty="0"/>
              <a:t>, ou seja, um </a:t>
            </a:r>
            <a:r>
              <a:rPr lang="pt-BR" altLang="pt-BR" b="1" dirty="0"/>
              <a:t>ambiente de desenvolvimento integrado</a:t>
            </a:r>
            <a:r>
              <a:rPr lang="pt-BR" altLang="pt-BR" dirty="0"/>
              <a:t>.</a:t>
            </a:r>
          </a:p>
          <a:p>
            <a:pPr algn="just">
              <a:defRPr/>
            </a:pPr>
            <a:r>
              <a:rPr lang="pt-BR" altLang="pt-BR" dirty="0"/>
              <a:t>Com ele é disponibilizado um conjunto de ferramentas como: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Editor de texto com </a:t>
            </a:r>
            <a:r>
              <a:rPr lang="pt-BR" altLang="pt-BR" i="1" dirty="0"/>
              <a:t>color </a:t>
            </a:r>
            <a:r>
              <a:rPr lang="pt-BR" altLang="pt-BR" i="1" dirty="0" err="1"/>
              <a:t>code</a:t>
            </a:r>
            <a:r>
              <a:rPr lang="pt-BR" altLang="pt-BR" dirty="0"/>
              <a:t>: exibe os códigos digitados com as cores de acordo com a sintaxe Python;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i="1" dirty="0"/>
              <a:t>Python Shell</a:t>
            </a:r>
            <a:r>
              <a:rPr lang="pt-BR" altLang="pt-BR" dirty="0"/>
              <a:t>: terminal para execução de códigos Python.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i="1" dirty="0" err="1"/>
              <a:t>Debugger</a:t>
            </a:r>
            <a:r>
              <a:rPr lang="pt-BR" altLang="pt-BR" dirty="0"/>
              <a:t>: permite depurar o código fonte através de break points.</a:t>
            </a:r>
          </a:p>
          <a:p>
            <a:pPr algn="just">
              <a:defRPr/>
            </a:pPr>
            <a:r>
              <a:rPr lang="pt-BR" altLang="pt-BR" dirty="0"/>
              <a:t>Para ter acesso ao IDLE acesse: </a:t>
            </a:r>
          </a:p>
          <a:p>
            <a:pPr marL="171450" lvl="1" indent="-171450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Iniciar</a:t>
            </a:r>
            <a:r>
              <a:rPr lang="pt-BR" altLang="pt-BR" baseline="0" dirty="0"/>
              <a:t> </a:t>
            </a:r>
            <a:r>
              <a:rPr lang="pt-BR" altLang="pt-BR" dirty="0"/>
              <a:t>-&gt; Python 3.9 &gt; IDLE (Python GUI)</a:t>
            </a:r>
          </a:p>
          <a:p>
            <a:pPr algn="just">
              <a:defRPr/>
            </a:pPr>
            <a:endParaRPr lang="pt-BR" altLang="pt-BR" dirty="0"/>
          </a:p>
          <a:p>
            <a:pPr algn="just">
              <a:defRPr/>
            </a:pPr>
            <a:r>
              <a:rPr lang="pt-BR" altLang="pt-BR" i="1" dirty="0"/>
              <a:t>Também é possível utilizar interpretadores Python online, ou seja, utilizando-se navegadores web, independentes de sistema operacional. Confira este exemplo: </a:t>
            </a:r>
          </a:p>
          <a:p>
            <a:pPr marL="651533" lvl="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https://repl.it/languages/python3</a:t>
            </a:r>
          </a:p>
        </p:txBody>
      </p:sp>
      <p:sp>
        <p:nvSpPr>
          <p:cNvPr id="368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393382-82A7-4782-A489-E62C0C096B3A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21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822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89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964F4E-BAFF-4AB5-A204-699D78C589C0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22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3891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3964F4E-BAFF-4AB5-A204-699D78C589C0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821203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Módulos</a:t>
            </a:r>
          </a:p>
          <a:p>
            <a:pPr algn="just"/>
            <a:r>
              <a:rPr lang="pt-BR" altLang="pt-BR" dirty="0"/>
              <a:t>Se você sair do interpretador do Python e entrar novamente, as definições (funções e variáveis) que você havia feito estarão perdidas. Portanto, se você quer escrever um programa um pouco mais longo, você se sairá melhor usando um editor de texto para criar e salvar o programa em um arquivo, usando depois esse arquivo como entrada para a execução do interpretador. Isso é conhecido como gerar um script. A medida que seus programas crescem, pode ser desejável dividi-los em vários arquivos para facilitar a manutenção. Você também pode querer reutilizar uma função sem copiar sua definição a cada novo programa.</a:t>
            </a:r>
          </a:p>
          <a:p>
            <a:pPr algn="just"/>
            <a:r>
              <a:rPr lang="pt-BR" altLang="pt-BR" dirty="0"/>
              <a:t>Para permitir isso, Python tem uma maneira de colocar definições em um arquivo e </a:t>
            </a:r>
            <a:r>
              <a:rPr lang="pt-BR" altLang="pt-BR" dirty="0" err="1"/>
              <a:t>e</a:t>
            </a:r>
            <a:r>
              <a:rPr lang="pt-BR" altLang="pt-BR" dirty="0"/>
              <a:t> então usá-las em um script ou em uma execução interativa no interpretador. Tal arquivo é chamado de “módulo”; definições de um módulo podem ser importadas em outros módulos ou no módulo principal (a coleção de variáveis a que você tem acesso no nível mais externo de um script executado como um programa, ou no modo calculadora).</a:t>
            </a:r>
          </a:p>
          <a:p>
            <a:pPr algn="just"/>
            <a:r>
              <a:rPr lang="pt-BR" altLang="pt-BR" dirty="0"/>
              <a:t>Um módulo é um arquivo Python contendo definições e instruções. O nome do arquivo é o módulo com o sufixo .</a:t>
            </a:r>
            <a:r>
              <a:rPr lang="pt-BR" altLang="pt-BR" dirty="0" err="1"/>
              <a:t>py</a:t>
            </a:r>
            <a:r>
              <a:rPr lang="pt-BR" altLang="pt-BR" dirty="0"/>
              <a:t> adicionado. Dentro de um módulo, o nome do módulo (como uma </a:t>
            </a:r>
            <a:r>
              <a:rPr lang="pt-BR" altLang="pt-BR" dirty="0" err="1"/>
              <a:t>string</a:t>
            </a:r>
            <a:r>
              <a:rPr lang="pt-BR" altLang="pt-BR" dirty="0"/>
              <a:t>) está disponível na variável global __</a:t>
            </a:r>
            <a:r>
              <a:rPr lang="pt-BR" altLang="pt-BR" dirty="0" err="1"/>
              <a:t>name</a:t>
            </a:r>
            <a:r>
              <a:rPr lang="pt-BR" altLang="pt-BR" dirty="0"/>
              <a:t>__. </a:t>
            </a:r>
          </a:p>
        </p:txBody>
      </p:sp>
      <p:sp>
        <p:nvSpPr>
          <p:cNvPr id="634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23F1B6-0684-42D0-951D-368BB5EE949F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84543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34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Módulos</a:t>
            </a:r>
          </a:p>
          <a:p>
            <a:pPr algn="just"/>
            <a:r>
              <a:rPr lang="pt-BR" altLang="pt-BR" dirty="0"/>
              <a:t>Se você sair do interpretador do Python e entrar novamente, as definições (funções e variáveis) que você havia feito estarão perdidas. Portanto, se você quer escrever um programa um pouco mais longo, você se sairá melhor usando um editor de texto para criar e salvar o programa em um arquivo, usando depois esse arquivo como entrada para a execução do interpretador. Isso é conhecido como gerar um script. A medida que seus programas crescem, pode ser desejável dividi-los em vários arquivos para facilitar a manutenção. Você também pode querer reutilizar uma função sem copiar sua definição a cada novo programa.</a:t>
            </a:r>
          </a:p>
          <a:p>
            <a:pPr algn="just"/>
            <a:r>
              <a:rPr lang="pt-BR" altLang="pt-BR" dirty="0"/>
              <a:t>Para permitir isso, Python tem uma maneira de colocar definições em um arquivo e </a:t>
            </a:r>
            <a:r>
              <a:rPr lang="pt-BR" altLang="pt-BR" dirty="0" err="1"/>
              <a:t>e</a:t>
            </a:r>
            <a:r>
              <a:rPr lang="pt-BR" altLang="pt-BR" dirty="0"/>
              <a:t> então usá-las em um script ou em uma execução interativa no interpretador. Tal arquivo é chamado de “módulo”; definições de um módulo podem ser importadas em outros módulos ou no módulo principal (a coleção de variáveis a que você tem acesso no nível mais externo de um script executado como um programa, ou no modo calculadora).</a:t>
            </a:r>
          </a:p>
          <a:p>
            <a:pPr algn="just"/>
            <a:r>
              <a:rPr lang="pt-BR" altLang="pt-BR" dirty="0"/>
              <a:t>Um módulo é um arquivo Python contendo definições e instruções. O nome do arquivo é o módulo com o sufixo .</a:t>
            </a:r>
            <a:r>
              <a:rPr lang="pt-BR" altLang="pt-BR" dirty="0" err="1"/>
              <a:t>py</a:t>
            </a:r>
            <a:r>
              <a:rPr lang="pt-BR" altLang="pt-BR" dirty="0"/>
              <a:t> adicionado. Dentro de um módulo, o nome do módulo (como uma </a:t>
            </a:r>
            <a:r>
              <a:rPr lang="pt-BR" altLang="pt-BR" dirty="0" err="1"/>
              <a:t>string</a:t>
            </a:r>
            <a:r>
              <a:rPr lang="pt-BR" altLang="pt-BR" dirty="0"/>
              <a:t>) está disponível na variável global __</a:t>
            </a:r>
            <a:r>
              <a:rPr lang="pt-BR" altLang="pt-BR" dirty="0" err="1"/>
              <a:t>name</a:t>
            </a:r>
            <a:r>
              <a:rPr lang="pt-BR" altLang="pt-BR" dirty="0"/>
              <a:t>__. </a:t>
            </a:r>
          </a:p>
        </p:txBody>
      </p:sp>
      <p:sp>
        <p:nvSpPr>
          <p:cNvPr id="634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923F1B6-0684-42D0-951D-368BB5EE949F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125240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553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Módulos</a:t>
            </a:r>
          </a:p>
          <a:p>
            <a:pPr algn="just"/>
            <a:r>
              <a:rPr lang="pt-BR" altLang="pt-BR" dirty="0"/>
              <a:t>Os módulos disponíveis estão armazenados na variável </a:t>
            </a:r>
            <a:r>
              <a:rPr lang="pt-BR" altLang="pt-BR" b="1" i="1" dirty="0" err="1"/>
              <a:t>sys.modules</a:t>
            </a:r>
            <a:r>
              <a:rPr lang="pt-BR" altLang="pt-BR" dirty="0"/>
              <a:t>, para ver quais são é preciso importar o módulo </a:t>
            </a:r>
            <a:r>
              <a:rPr lang="pt-BR" altLang="pt-BR" dirty="0" err="1"/>
              <a:t>sys</a:t>
            </a:r>
            <a:r>
              <a:rPr lang="pt-BR" altLang="pt-BR" dirty="0"/>
              <a:t>:</a:t>
            </a:r>
          </a:p>
          <a:p>
            <a:pPr algn="just"/>
            <a:endParaRPr lang="pt-BR" altLang="pt-BR" dirty="0"/>
          </a:p>
        </p:txBody>
      </p:sp>
      <p:sp>
        <p:nvSpPr>
          <p:cNvPr id="6554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51B136-A21E-4F4F-9AE1-B0337B381079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888754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758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Módulos</a:t>
            </a:r>
          </a:p>
          <a:p>
            <a:pPr algn="just"/>
            <a:r>
              <a:rPr lang="pt-BR" altLang="pt-BR" dirty="0"/>
              <a:t>Os módulos disponíveis estão armazenados na variável </a:t>
            </a:r>
            <a:r>
              <a:rPr lang="pt-BR" altLang="pt-BR" b="1" i="1" dirty="0" err="1"/>
              <a:t>sys.modules</a:t>
            </a:r>
            <a:r>
              <a:rPr lang="pt-BR" altLang="pt-BR" dirty="0"/>
              <a:t>, para ver quais são é preciso importar o módulo </a:t>
            </a:r>
            <a:r>
              <a:rPr lang="pt-BR" altLang="pt-BR" dirty="0" err="1"/>
              <a:t>sys</a:t>
            </a:r>
            <a:r>
              <a:rPr lang="pt-BR" altLang="pt-BR" dirty="0"/>
              <a:t>:</a:t>
            </a:r>
          </a:p>
          <a:p>
            <a:pPr algn="just"/>
            <a:endParaRPr lang="pt-BR" altLang="pt-BR" dirty="0"/>
          </a:p>
        </p:txBody>
      </p:sp>
      <p:sp>
        <p:nvSpPr>
          <p:cNvPr id="6758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CD1CA0-18C0-4BAF-AEE8-E55C53DD5D2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27</a:t>
            </a:fld>
            <a:endParaRPr lang="pt-BR" altLang="pt-BR">
              <a:latin typeface="Arial" panose="020B0604020202020204" pitchFamily="34" charset="0"/>
            </a:endParaRPr>
          </a:p>
        </p:txBody>
      </p:sp>
      <p:pic>
        <p:nvPicPr>
          <p:cNvPr id="67589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0130" y="5699125"/>
            <a:ext cx="3583803" cy="560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214907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963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6963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598667-10FD-4ABE-823B-A47057018DC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86081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716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0F51A-F330-45EC-8158-7CD6EEB5E50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29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8218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81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C86217D-8BDF-4A02-B533-5A2A18A6E53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2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Biblioteca Padrão</a:t>
            </a:r>
          </a:p>
          <a:p>
            <a:r>
              <a:rPr lang="pt-BR" altLang="pt-BR" dirty="0"/>
              <a:t>The Python</a:t>
            </a:r>
            <a:r>
              <a:rPr lang="pt-BR" altLang="pt-BR" baseline="0" dirty="0"/>
              <a:t> Standard Library: https://docs.python.org/3/library/index.html</a:t>
            </a:r>
            <a:endParaRPr lang="pt-BR" altLang="pt-BR" dirty="0"/>
          </a:p>
          <a:p>
            <a:endParaRPr lang="pt-BR" altLang="pt-BR" dirty="0"/>
          </a:p>
        </p:txBody>
      </p:sp>
      <p:sp>
        <p:nvSpPr>
          <p:cNvPr id="8192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F6A6EDB-8818-43A9-94E9-B038C82CDCCB}" type="slidenum">
              <a:rPr lang="pt-BR" altLang="pt-BR" sz="1200" smtClean="0"/>
              <a:pPr/>
              <a:t>30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25705375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397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8397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D4801D1-9A96-49A1-BC80-6117CAB03A85}" type="slidenum">
              <a:rPr lang="pt-BR" altLang="pt-BR" sz="1200" smtClean="0"/>
              <a:pPr/>
              <a:t>31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30262007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601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8602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BA9FB673-4FEA-4989-9DB1-B97026434EB6}" type="slidenum">
              <a:rPr lang="pt-BR" altLang="pt-BR" sz="1200" smtClean="0"/>
              <a:pPr/>
              <a:t>32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1275083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806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8806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9938" indent="-295275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84275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57350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32013" indent="-236538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892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464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036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60813" indent="-236538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FA07C7C-94F8-47DE-9BDC-468F5D0FACA9}" type="slidenum">
              <a:rPr lang="pt-BR" altLang="pt-BR" sz="1200" smtClean="0"/>
              <a:pPr/>
              <a:t>33</a:t>
            </a:fld>
            <a:endParaRPr lang="pt-BR" altLang="pt-BR" sz="1200"/>
          </a:p>
        </p:txBody>
      </p:sp>
    </p:spTree>
    <p:extLst>
      <p:ext uri="{BB962C8B-B14F-4D97-AF65-F5344CB8AC3E}">
        <p14:creationId xmlns:p14="http://schemas.microsoft.com/office/powerpoint/2010/main" val="38648594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02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4354CE-8330-4F6E-BE79-64238959322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87697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625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9626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6CC95DD-2593-4169-A0AC-EE6060DD3398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9830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9830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97BF77A-618E-4FCE-B4B7-97F4E86C6AD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035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10035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974E0AF-4B41-4894-B2D5-E29B70BC6D1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37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02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4354CE-8330-4F6E-BE79-64238959322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05701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0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48C86E0-4826-40E8-9308-DCF1B7FEC7D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39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0240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61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1ECB14-4D8D-4804-987F-0581E39047E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866322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445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12A0894-4B8F-4132-A790-10745A2A57D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0445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649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E4F529-C230-4481-B326-13A720EF5E4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0650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854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2E9650D-6FD8-4A44-9D1A-9B8FF693EE0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0854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Tipos – Inicialização</a:t>
            </a:r>
          </a:p>
          <a:p>
            <a:pPr algn="just"/>
            <a:r>
              <a:rPr lang="pt-BR" altLang="pt-BR" dirty="0"/>
              <a:t>Em Python tudo é objeto. Isso quer dizer que um objeto do tipo </a:t>
            </a:r>
            <a:r>
              <a:rPr lang="pt-BR" altLang="pt-BR" i="1" dirty="0" err="1"/>
              <a:t>string</a:t>
            </a:r>
            <a:r>
              <a:rPr lang="pt-BR" altLang="pt-BR" dirty="0"/>
              <a:t>, por exemplo, tem seus próprios métodos.</a:t>
            </a:r>
          </a:p>
          <a:p>
            <a:pPr algn="just"/>
            <a:r>
              <a:rPr lang="pt-BR" altLang="pt-BR" dirty="0"/>
              <a:t>O conceito de variável é uma associação entre um nome e um valor, mas não é necessário declarar o tipo da variável, portanto, o tipo relacionado a variável pode variar durante a execução do programa isto implica em muitos aspectos no uso da linguagem.</a:t>
            </a:r>
          </a:p>
          <a:p>
            <a:pPr algn="just"/>
            <a:r>
              <a:rPr lang="pt-BR" altLang="pt-BR" dirty="0"/>
              <a:t>Este conceito é chamado em programação de "</a:t>
            </a:r>
            <a:r>
              <a:rPr lang="pt-BR" altLang="pt-BR" b="1" dirty="0" err="1"/>
              <a:t>duck</a:t>
            </a:r>
            <a:r>
              <a:rPr lang="pt-BR" altLang="pt-BR" b="1" dirty="0"/>
              <a:t> </a:t>
            </a:r>
            <a:r>
              <a:rPr lang="pt-BR" altLang="pt-BR" b="1" dirty="0" err="1"/>
              <a:t>typing</a:t>
            </a:r>
            <a:r>
              <a:rPr lang="pt-BR" altLang="pt-BR" dirty="0"/>
              <a:t>" (</a:t>
            </a:r>
            <a:r>
              <a:rPr lang="pt-BR" altLang="pt-BR" dirty="0" err="1"/>
              <a:t>tipagem</a:t>
            </a:r>
            <a:r>
              <a:rPr lang="pt-BR" altLang="pt-BR" dirty="0"/>
              <a:t> do pato) - baseado na expressão, em inglês, devida a </a:t>
            </a:r>
            <a:r>
              <a:rPr lang="pt-BR" altLang="pt-BR" i="1" dirty="0"/>
              <a:t>James </a:t>
            </a:r>
            <a:r>
              <a:rPr lang="pt-BR" altLang="pt-BR" i="1" dirty="0" err="1"/>
              <a:t>Whitcomb</a:t>
            </a:r>
            <a:r>
              <a:rPr lang="pt-BR" altLang="pt-BR" i="1" dirty="0"/>
              <a:t> </a:t>
            </a:r>
            <a:r>
              <a:rPr lang="pt-BR" altLang="pt-BR" i="1" dirty="0" err="1"/>
              <a:t>Riley</a:t>
            </a:r>
            <a:r>
              <a:rPr lang="pt-BR" altLang="pt-BR" dirty="0"/>
              <a:t>:</a:t>
            </a:r>
          </a:p>
          <a:p>
            <a:pPr algn="ctr"/>
            <a:r>
              <a:rPr lang="pt-BR" altLang="pt-BR" i="1" dirty="0"/>
              <a:t>Quando eu vejo uma ave que caminha como um pato, nada como um pato e grasna como um pato, eu chamo esta ave de "pato“.</a:t>
            </a: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059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05C008D-3B0A-4A07-A2FD-21749741080F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059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716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0F51A-F330-45EC-8158-7CD6EEB5E50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854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7168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EE0F51A-F330-45EC-8158-7CD6EEB5E50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85646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264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A64FA73C-AE2A-4263-A282-DC0E799A9073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264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469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C843D8D-B8A1-488E-9164-684B5227F72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469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673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39B70BE-A349-44DD-BDA2-B81C28527C2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674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1878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6F367D4-7ECE-4E6B-B79C-D578558F822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49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878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 dirty="0"/>
          </a:p>
        </p:txBody>
      </p:sp>
      <p:sp>
        <p:nvSpPr>
          <p:cNvPr id="614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31ECB14-4D8D-4804-987F-0581E39047E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79693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083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1378458-4135-41F6-A90F-29235572141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2083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FE9F6-E3DF-48C8-8CD2-2AF3D6434651}" type="slidenum">
              <a:rPr lang="pt-BR" altLang="pt-BR" smtClean="0"/>
              <a:pPr>
                <a:defRPr/>
              </a:pPr>
              <a:t>51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370683150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926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6D674C9-7DD1-4F44-90FC-435D3CD289F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52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6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F5C587-D12F-4925-AD4D-CC36E72650B3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745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59ADF6-38E2-4B88-B19D-012618412C0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95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0A2E8C1-8C99-4C6E-980F-5E196B260CE9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155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1449F65-73C1-4EA2-9F21-C01AF3F5DAE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57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0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CB1E23D-0711-4EE7-A56D-E2FC187FD52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565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2630A15-2549-4133-AB70-85514013413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59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5565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/>
              <a:t>Estrutura </a:t>
            </a:r>
            <a:r>
              <a:rPr lang="pt-BR" altLang="pt-BR" b="1" i="1"/>
              <a:t>for</a:t>
            </a:r>
            <a:endParaRPr lang="pt-BR" altLang="pt-BR" b="1"/>
          </a:p>
          <a:p>
            <a:pPr algn="just"/>
            <a:r>
              <a:rPr lang="pt-BR" altLang="pt-BR" sz="1100"/>
              <a:t>A estrutura de laço </a:t>
            </a:r>
            <a:r>
              <a:rPr lang="pt-BR" altLang="pt-BR" sz="1100" i="1"/>
              <a:t>for</a:t>
            </a:r>
            <a:r>
              <a:rPr lang="pt-BR" altLang="pt-BR" sz="1100"/>
              <a:t> segue a mesma ideia do </a:t>
            </a:r>
            <a:r>
              <a:rPr lang="pt-BR" altLang="pt-BR" sz="1100" i="1"/>
              <a:t>for</a:t>
            </a:r>
            <a:r>
              <a:rPr lang="pt-BR" altLang="pt-BR" sz="1100"/>
              <a:t> do </a:t>
            </a:r>
            <a:r>
              <a:rPr lang="pt-BR" altLang="pt-BR" sz="1100" i="1"/>
              <a:t>bash</a:t>
            </a:r>
            <a:r>
              <a:rPr lang="pt-BR" altLang="pt-BR" sz="1100"/>
              <a:t>, com a adição da sentença </a:t>
            </a:r>
            <a:r>
              <a:rPr lang="pt-BR" altLang="pt-BR" sz="1100" i="1"/>
              <a:t>else</a:t>
            </a:r>
            <a:r>
              <a:rPr lang="pt-BR" altLang="pt-BR" sz="1100"/>
              <a:t>. No laço </a:t>
            </a:r>
            <a:r>
              <a:rPr lang="pt-BR" altLang="pt-BR" sz="1100" i="1"/>
              <a:t>for</a:t>
            </a:r>
            <a:r>
              <a:rPr lang="pt-BR" altLang="pt-BR" sz="1100"/>
              <a:t>, a variável do laço alterna seu conteúdo com os valores da lista passada e caso nenhum</a:t>
            </a:r>
            <a:r>
              <a:rPr lang="pt-BR" altLang="pt-BR" sz="1100" i="1"/>
              <a:t>break</a:t>
            </a:r>
            <a:r>
              <a:rPr lang="pt-BR" altLang="pt-BR" sz="1100"/>
              <a:t> seja encontrado, até que o último elemento da lista seja processado, os comandos da sentença </a:t>
            </a:r>
            <a:r>
              <a:rPr lang="pt-BR" altLang="pt-BR" sz="1100" i="1"/>
              <a:t>else</a:t>
            </a:r>
            <a:r>
              <a:rPr lang="pt-BR" altLang="pt-BR" sz="1100"/>
              <a:t> serão executados. Sua sintaxe segue a forma abaixo:</a:t>
            </a:r>
          </a:p>
          <a:p>
            <a:pPr algn="just"/>
            <a:endParaRPr lang="pt-BR" altLang="pt-BR"/>
          </a:p>
          <a:p>
            <a:pPr algn="just"/>
            <a:endParaRPr lang="pt-BR" altLang="pt-BR"/>
          </a:p>
          <a:p>
            <a:pPr algn="just"/>
            <a:endParaRPr lang="pt-BR" altLang="pt-BR"/>
          </a:p>
          <a:p>
            <a:pPr algn="just"/>
            <a:endParaRPr lang="pt-BR" altLang="pt-BR"/>
          </a:p>
          <a:p>
            <a:pPr algn="just"/>
            <a:endParaRPr lang="pt-BR" altLang="pt-BR"/>
          </a:p>
          <a:p>
            <a:r>
              <a:rPr lang="pt-BR" altLang="pt-BR" sz="1100"/>
              <a:t>O </a:t>
            </a:r>
            <a:r>
              <a:rPr lang="pt-BR" altLang="pt-BR" sz="1100" i="1"/>
              <a:t>break</a:t>
            </a:r>
            <a:r>
              <a:rPr lang="pt-BR" altLang="pt-BR" sz="1100"/>
              <a:t>, </a:t>
            </a:r>
            <a:r>
              <a:rPr lang="pt-BR" altLang="pt-BR" sz="1100" i="1"/>
              <a:t>continue</a:t>
            </a:r>
            <a:r>
              <a:rPr lang="pt-BR" altLang="pt-BR" sz="1100"/>
              <a:t> e o </a:t>
            </a:r>
            <a:r>
              <a:rPr lang="pt-BR" altLang="pt-BR" sz="1100" i="1"/>
              <a:t>else</a:t>
            </a:r>
            <a:r>
              <a:rPr lang="pt-BR" altLang="pt-BR" sz="1100"/>
              <a:t> são opcionais. O </a:t>
            </a:r>
            <a:r>
              <a:rPr lang="pt-BR" altLang="pt-BR" sz="1100" i="1"/>
              <a:t>break</a:t>
            </a:r>
            <a:r>
              <a:rPr lang="pt-BR" altLang="pt-BR" sz="1100"/>
              <a:t> e o </a:t>
            </a:r>
            <a:r>
              <a:rPr lang="pt-BR" altLang="pt-BR" sz="1100" i="1"/>
              <a:t>continue</a:t>
            </a:r>
            <a:r>
              <a:rPr lang="pt-BR" altLang="pt-BR" sz="1100"/>
              <a:t> podem aparecer em qualquer nível de indentação, dentro do laço </a:t>
            </a:r>
            <a:r>
              <a:rPr lang="pt-BR" altLang="pt-BR" sz="1100" i="1"/>
              <a:t>for</a:t>
            </a:r>
            <a:r>
              <a:rPr lang="pt-BR" altLang="pt-BR" sz="1100"/>
              <a:t>. Ao alcançar um </a:t>
            </a:r>
            <a:r>
              <a:rPr lang="pt-BR" altLang="pt-BR" sz="1100" i="1"/>
              <a:t>break</a:t>
            </a:r>
            <a:r>
              <a:rPr lang="pt-BR" altLang="pt-BR" sz="1100"/>
              <a:t>, o laço irá terminar imediatamente, enquanto que um </a:t>
            </a:r>
            <a:r>
              <a:rPr lang="pt-BR" altLang="pt-BR" sz="1100" i="1"/>
              <a:t>continue</a:t>
            </a:r>
            <a:r>
              <a:rPr lang="pt-BR" altLang="pt-BR" sz="1100"/>
              <a:t> irá iniciar, imediatamente, a próxima interação do laço </a:t>
            </a:r>
            <a:r>
              <a:rPr lang="pt-BR" altLang="pt-BR" sz="1100" i="1"/>
              <a:t>for</a:t>
            </a:r>
            <a:r>
              <a:rPr lang="pt-BR" altLang="pt-BR" sz="1100"/>
              <a:t>.</a:t>
            </a:r>
          </a:p>
          <a:p>
            <a:r>
              <a:rPr lang="pt-BR" altLang="pt-BR" sz="1100"/>
              <a:t>Abaixo seguem alguns exemplos de laços </a:t>
            </a:r>
            <a:r>
              <a:rPr lang="pt-BR" altLang="pt-BR" sz="1100" i="1"/>
              <a:t>for</a:t>
            </a:r>
            <a:r>
              <a:rPr lang="pt-BR" altLang="pt-BR" sz="1100"/>
              <a:t>, executados no interpretador </a:t>
            </a:r>
            <a:r>
              <a:rPr lang="pt-BR" altLang="pt-BR" sz="1100" i="1"/>
              <a:t>Python</a:t>
            </a:r>
            <a:r>
              <a:rPr lang="pt-BR" altLang="pt-BR" sz="1100"/>
              <a:t>:</a:t>
            </a:r>
          </a:p>
          <a:p>
            <a:pPr algn="just"/>
            <a:endParaRPr lang="pt-BR" altLang="pt-BR"/>
          </a:p>
        </p:txBody>
      </p:sp>
      <p:pic>
        <p:nvPicPr>
          <p:cNvPr id="155653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155" y="5937251"/>
            <a:ext cx="4530588" cy="103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654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6794" y="8174039"/>
            <a:ext cx="3939641" cy="1779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Referências</a:t>
            </a:r>
          </a:p>
          <a:p>
            <a:endParaRPr lang="pt-BR" altLang="pt-BR" dirty="0"/>
          </a:p>
          <a:p>
            <a:r>
              <a:rPr lang="pt-BR" altLang="pt-BR" b="1" dirty="0"/>
              <a:t>Livro Pense Python: </a:t>
            </a:r>
            <a:r>
              <a:rPr lang="pt-BR" altLang="pt-BR" dirty="0"/>
              <a:t>https://penseallen.github.io/PensePython2e/</a:t>
            </a:r>
          </a:p>
          <a:p>
            <a:r>
              <a:rPr lang="pt-BR" altLang="pt-BR" b="1" dirty="0"/>
              <a:t>Exercícios Livro Pense em Python: </a:t>
            </a:r>
            <a:r>
              <a:rPr lang="pt-BR" altLang="pt-BR" dirty="0"/>
              <a:t>https://pense-python.caravela.club/01-a-jornada-do-programa/09-exercicios.html</a:t>
            </a:r>
          </a:p>
          <a:p>
            <a:endParaRPr lang="pt-BR" altLang="pt-BR" dirty="0"/>
          </a:p>
        </p:txBody>
      </p:sp>
      <p:sp>
        <p:nvSpPr>
          <p:cNvPr id="1229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A2078F5-A0DB-4D14-809A-FA44C366D4D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278608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179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3CA95BE-7CF8-4C46-9DF1-B22FD234C94F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61796" name="CaixaDeTexto 1"/>
          <p:cNvSpPr txBox="1">
            <a:spLocks noChangeArrowheads="1"/>
          </p:cNvSpPr>
          <p:nvPr/>
        </p:nvSpPr>
        <p:spPr bwMode="auto">
          <a:xfrm>
            <a:off x="745038" y="5051425"/>
            <a:ext cx="192216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68" tIns="47384" rIns="94768" bIns="47384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t-BR" altLang="pt-BR"/>
          </a:p>
        </p:txBody>
      </p:sp>
      <p:sp>
        <p:nvSpPr>
          <p:cNvPr id="161797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1500" b="1"/>
              <a:t>Comando WHILE</a:t>
            </a:r>
          </a:p>
          <a:p>
            <a:pPr algn="just"/>
            <a:r>
              <a:rPr lang="pt-BR" altLang="pt-BR"/>
              <a:t>O while é um comando que manda um bloco de código ser executado enquanto uma condição </a:t>
            </a:r>
            <a:r>
              <a:rPr lang="pt-BR" altLang="pt-BR" b="1"/>
              <a:t>não for satisfeita</a:t>
            </a:r>
            <a:r>
              <a:rPr lang="pt-BR" altLang="pt-BR"/>
              <a:t>. Assim, permite que sejam criados loops de execução, assim como temos em jogos e aplicativos com interfaces gráficas.</a:t>
            </a:r>
          </a:p>
          <a:p>
            <a:pPr algn="just"/>
            <a:r>
              <a:rPr lang="pt-BR" altLang="pt-BR"/>
              <a:t>O while é um comando muito útil, mas pode ser perigoso, pois se não tratarmos corretamente o critério de parada, o laço pode não ter fim, e o programa não faz o que deveria.</a:t>
            </a:r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4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601D578-AD13-4EE7-90CC-64269A9646AA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63844" name="CaixaDeTexto 1"/>
          <p:cNvSpPr txBox="1">
            <a:spLocks noChangeArrowheads="1"/>
          </p:cNvSpPr>
          <p:nvPr/>
        </p:nvSpPr>
        <p:spPr bwMode="auto">
          <a:xfrm>
            <a:off x="745038" y="5051425"/>
            <a:ext cx="192216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4768" tIns="47384" rIns="94768" bIns="47384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t-BR" altLang="pt-BR"/>
          </a:p>
        </p:txBody>
      </p:sp>
      <p:sp>
        <p:nvSpPr>
          <p:cNvPr id="163845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62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152093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32512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64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670695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65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242706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66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60236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13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EB6FE9EB-3531-4A8B-946A-FCD9A20D5C6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67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77058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02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4354CE-8330-4F6E-BE79-64238959322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0081361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4931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 dirty="0"/>
          </a:p>
        </p:txBody>
      </p:sp>
      <p:sp>
        <p:nvSpPr>
          <p:cNvPr id="124932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88FC5AB-AB82-47CC-B6AC-0895D8B3F46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69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0092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3BFE9F6-E3DF-48C8-8CD2-2AF3D6434651}" type="slidenum">
              <a:rPr lang="pt-BR" altLang="pt-BR" smtClean="0"/>
              <a:pPr>
                <a:defRPr/>
              </a:pPr>
              <a:t>7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426869122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6979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126980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E5EA16D-13C5-4FE4-8F17-9CF4FAE33314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70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7494948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9027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129028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F5A4C99-3553-4474-A432-7C1C971D5D41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71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395317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10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/>
              <a:t>Função em Python</a:t>
            </a:r>
          </a:p>
          <a:p>
            <a:pPr algn="just"/>
            <a:r>
              <a:rPr lang="pt-BR" altLang="pt-BR"/>
              <a:t>Você sabe por que é importante usar funções num programa?</a:t>
            </a:r>
          </a:p>
          <a:p>
            <a:pPr algn="just"/>
            <a:r>
              <a:rPr lang="pt-BR" altLang="pt-BR"/>
              <a:t>Imagine um trecho de programa que tenha que ser executado várias vezes durante a execução. O que é melhor: reescrever várias vezes a mesma coisa e criar um código imenso ou criar uma estrutura que execute este trecho sem necessidade de repeti-lo?</a:t>
            </a:r>
          </a:p>
          <a:p>
            <a:pPr algn="just"/>
            <a:r>
              <a:rPr lang="pt-BR" altLang="pt-BR"/>
              <a:t>Com certeza, a segunda opção deixa o código menor, mais legível e mais organizado. Esta subdivisão de um programa mais complexo em partes menores é chamada modularização.</a:t>
            </a:r>
          </a:p>
          <a:p>
            <a:pPr algn="just"/>
            <a:r>
              <a:rPr lang="pt-BR" altLang="pt-BR"/>
              <a:t>Inicialmente, devemos saber que a palavra reservada </a:t>
            </a:r>
            <a:r>
              <a:rPr lang="pt-BR" altLang="pt-BR" b="1"/>
              <a:t>def</a:t>
            </a:r>
            <a:r>
              <a:rPr lang="pt-BR" altLang="pt-BR"/>
              <a:t> é quem indica que será definida uma função. Em seguida, damos o nome da função e especificamos os nomes dos parâmetros de entrada.</a:t>
            </a:r>
          </a:p>
          <a:p>
            <a:pPr algn="just"/>
            <a:r>
              <a:rPr lang="pt-BR" altLang="pt-BR"/>
              <a:t>Estes parâmetros podem assumir várias formas. Porém nunca são usados para retornar dados para o programa principal ou para a função “chamante”.</a:t>
            </a:r>
          </a:p>
        </p:txBody>
      </p:sp>
      <p:sp>
        <p:nvSpPr>
          <p:cNvPr id="1310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CC2419F-7700-489A-B89D-52D22ACDE21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72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526773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0243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pt-BR" altLang="pt-BR"/>
          </a:p>
        </p:txBody>
      </p:sp>
      <p:sp>
        <p:nvSpPr>
          <p:cNvPr id="1024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74354CE-8330-4F6E-BE79-64238959322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73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86128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793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8C293A2-6361-4346-9446-1A929230985C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74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6794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998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0E81649E-2DD9-41B9-ABB2-E88C9222B5F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6998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203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3C2AF07-7121-42FB-BAB9-69EA13E7E41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7203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408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9FB4346-BAB4-40BC-BCE1-6289C43FABB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7408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Métodos de </a:t>
            </a:r>
            <a:r>
              <a:rPr lang="pt-BR" altLang="pt-BR" b="1" dirty="0" err="1"/>
              <a:t>String</a:t>
            </a:r>
            <a:endParaRPr lang="pt-BR" altLang="pt-BR" b="1" dirty="0"/>
          </a:p>
          <a:p>
            <a:pPr algn="just"/>
            <a:r>
              <a:rPr lang="pt-BR" altLang="pt-BR" dirty="0"/>
              <a:t>A tabela a seguir apresenta os métodos utilizados para editar uma </a:t>
            </a:r>
            <a:r>
              <a:rPr lang="pt-BR" altLang="pt-BR" i="1" dirty="0" err="1"/>
              <a:t>string</a:t>
            </a:r>
            <a:r>
              <a:rPr lang="pt-BR" altLang="pt-BR" dirty="0"/>
              <a:t>.</a:t>
            </a:r>
          </a:p>
          <a:p>
            <a:pPr algn="just"/>
            <a:endParaRPr lang="pt-BR" altLang="pt-BR" dirty="0"/>
          </a:p>
        </p:txBody>
      </p:sp>
      <p:pic>
        <p:nvPicPr>
          <p:cNvPr id="174085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276" y="5489576"/>
            <a:ext cx="5013511" cy="410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7613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8C99020-8EE3-498F-9E1B-0F2281E0B7E9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7613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Métodos de </a:t>
            </a:r>
            <a:r>
              <a:rPr lang="pt-BR" altLang="pt-BR" b="1" dirty="0" err="1"/>
              <a:t>String</a:t>
            </a:r>
            <a:endParaRPr lang="pt-BR" altLang="pt-BR" b="1" dirty="0"/>
          </a:p>
          <a:p>
            <a:pPr algn="just"/>
            <a:r>
              <a:rPr lang="pt-BR" altLang="pt-BR" dirty="0"/>
              <a:t>Métodos de saída booleana no tipo </a:t>
            </a:r>
            <a:r>
              <a:rPr lang="pt-BR" altLang="pt-BR" i="1" dirty="0" err="1"/>
              <a:t>string</a:t>
            </a:r>
            <a:r>
              <a:rPr lang="pt-BR" altLang="pt-BR" i="1" dirty="0"/>
              <a:t>:</a:t>
            </a:r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endParaRPr lang="pt-BR" altLang="pt-BR" i="1" dirty="0"/>
          </a:p>
          <a:p>
            <a:pPr algn="just"/>
            <a:r>
              <a:rPr lang="pt-BR" altLang="pt-BR" dirty="0"/>
              <a:t>Métodos de pesquisa e divisão em lista da </a:t>
            </a:r>
            <a:r>
              <a:rPr lang="pt-BR" altLang="pt-BR" i="1" dirty="0" err="1"/>
              <a:t>string</a:t>
            </a:r>
            <a:endParaRPr lang="pt-BR" altLang="pt-BR" i="1" dirty="0"/>
          </a:p>
          <a:p>
            <a:pPr algn="just"/>
            <a:endParaRPr lang="pt-BR" altLang="pt-BR" dirty="0"/>
          </a:p>
        </p:txBody>
      </p:sp>
      <p:pic>
        <p:nvPicPr>
          <p:cNvPr id="17613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121" y="5381625"/>
            <a:ext cx="4265297" cy="184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613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9480" y="7607301"/>
            <a:ext cx="3714065" cy="2379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79875" name="Espaço Reservado para Anotaçõ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/>
          </a:p>
        </p:txBody>
      </p:sp>
      <p:sp>
        <p:nvSpPr>
          <p:cNvPr id="7987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8425DB6-03D8-4BCF-B359-69E8905E3DCE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79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2289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Espaço Reservado para Anotações 2"/>
          <p:cNvSpPr>
            <a:spLocks noGrp="1"/>
          </p:cNvSpPr>
          <p:nvPr>
            <p:ph type="body" idx="1"/>
          </p:nvPr>
        </p:nvSpPr>
        <p:spPr bwMode="auto">
          <a:xfrm>
            <a:off x="710090" y="4860925"/>
            <a:ext cx="5683886" cy="50228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b="1" dirty="0"/>
              <a:t>O que é Python</a:t>
            </a:r>
          </a:p>
          <a:p>
            <a:pPr algn="just"/>
            <a:r>
              <a:rPr lang="pt-BR" altLang="pt-BR" dirty="0"/>
              <a:t>Python é uma linguagem de altíssimo nível (em inglês, </a:t>
            </a:r>
            <a:r>
              <a:rPr lang="pt-BR" altLang="pt-BR" i="1" dirty="0"/>
              <a:t>Very High Level Language</a:t>
            </a:r>
            <a:r>
              <a:rPr lang="pt-BR" altLang="pt-BR" dirty="0"/>
              <a:t>) orientada a objetos, de tipagem dinâmica e forte, interpretada e interativa. </a:t>
            </a:r>
          </a:p>
          <a:p>
            <a:pPr algn="just"/>
            <a:r>
              <a:rPr lang="pt-BR" altLang="pt-BR" dirty="0"/>
              <a:t>O Python possui uma sintaxe clara e concisa, que favorece a legibilidade do código fonte, </a:t>
            </a:r>
          </a:p>
          <a:p>
            <a:pPr algn="just"/>
            <a:r>
              <a:rPr lang="pt-BR" altLang="pt-BR" dirty="0"/>
              <a:t>tornando a linguagem mais produtiva.</a:t>
            </a:r>
          </a:p>
          <a:p>
            <a:pPr algn="just"/>
            <a:r>
              <a:rPr lang="pt-BR" altLang="pt-BR" dirty="0"/>
              <a:t>A linguagem inclui diversas estruturas de alto nível (listas, tuplas, dicionários, data / hora, complexos e outras) e uma vasta coleção de módulos prontos para uso, além de frameworks de terceiros que podem ser adicionados. Também possui recursos encontrados em outras linguagens modernas, tais como: geradores, introspecção, persistência, metaclasses e unidades de teste. Multiparadigma, a linguagem suporta programação modular e funcional, além da orientação a objetos. Mesmo os tipos básicos no Python são objetos.</a:t>
            </a:r>
          </a:p>
          <a:p>
            <a:pPr algn="just"/>
            <a:r>
              <a:rPr lang="pt-BR" altLang="pt-BR" dirty="0"/>
              <a:t>A linguagem é interpretada através de bytecode pela máquina virtual Python, tornando o código portável. Com isso é possível compilar aplicações em uma plataforma e rodar em outras ou executar direto do código fonte. </a:t>
            </a:r>
          </a:p>
          <a:p>
            <a:pPr algn="just"/>
            <a:r>
              <a:rPr lang="pt-BR" altLang="pt-BR" dirty="0"/>
              <a:t>Python é um software de código aberto (com licença compatível com a General Public  License (GPL), porém menos restritiva, permitindo que o Python seja incorporados em produtos proprietários) e a especificação da linguagem é mantida pela Python Software  Foundation2.</a:t>
            </a:r>
          </a:p>
          <a:p>
            <a:pPr algn="just"/>
            <a:r>
              <a:rPr lang="pt-BR" altLang="pt-BR" dirty="0"/>
              <a:t>Python é muito utilizado como linguagem script em vários softwares, permitindo automatizar tarefas e adicionar novas funcionalidades, entre eles: BrOffice.org, PostgreSQL, Blender e GIMP. Também é possível integrar o Python a outras linguagens, como a Linguagem C. Em termos gerais, o Python apresenta muitas similaridades com outras linguagens dinâmicas, como Perl e Ruby.</a:t>
            </a:r>
          </a:p>
          <a:p>
            <a:pPr algn="just"/>
            <a:endParaRPr lang="pt-BR" altLang="pt-BR" sz="1100" dirty="0"/>
          </a:p>
        </p:txBody>
      </p:sp>
      <p:sp>
        <p:nvSpPr>
          <p:cNvPr id="40964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020B81D-CE6F-4CEF-BEE9-3F1CBD64F110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711864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022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FA132A4-6DED-4A69-8584-D889A36FD7D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022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227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8E0B212E-2D7A-4FD3-ABFE-C8C6396FB8A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227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2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7E0C24D-98EC-4294-B4B9-EF51F1B30A4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432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637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D063836-FED9-40B2-8565-AA4338A8F78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8637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299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58107C9C-15C2-4BAB-AE6A-E85BB2FD9198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84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1299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1100" b="1"/>
              <a:t>Dicionários em Python</a:t>
            </a:r>
          </a:p>
          <a:p>
            <a:pPr algn="just"/>
            <a:r>
              <a:rPr lang="pt-BR" altLang="pt-BR" sz="1100"/>
              <a:t>Outra estrutura de dados muito útil embutida em Python é o </a:t>
            </a:r>
            <a:r>
              <a:rPr lang="pt-BR" altLang="pt-BR" sz="1100" i="1"/>
              <a:t>dicionário</a:t>
            </a:r>
            <a:r>
              <a:rPr lang="pt-BR" altLang="pt-BR" sz="1100"/>
              <a:t>, cujo tipo é dict. Dicionários são também chamados de “memória associativa” ou “vetor associativo” em outras linguagens. Diferente de sequências que são indexadas por inteiros, dicionários são indexados por chaves (</a:t>
            </a:r>
            <a:r>
              <a:rPr lang="pt-BR" altLang="pt-BR" sz="1100" i="1"/>
              <a:t>keys</a:t>
            </a:r>
            <a:r>
              <a:rPr lang="pt-BR" altLang="pt-BR" sz="1100"/>
              <a:t>), que podem ser de qualquer tipo imutável (como strings e inteiros). Tuplas também podem ser chaves se contiverem apenas strings, inteiros ou outras tuplas. Se a tupla contiver, direta ou indiretamente, qualquer valor mutável, não poderá ser chave. Listas não podem ser usadas como chaves porque podem ser modificadas </a:t>
            </a:r>
            <a:r>
              <a:rPr lang="pt-BR" altLang="pt-BR" sz="1100" i="1"/>
              <a:t>in place</a:t>
            </a:r>
            <a:r>
              <a:rPr lang="pt-BR" altLang="pt-BR" sz="1100"/>
              <a:t> pela atribuição em índices ou fatias, e por métodos como append() e extend().</a:t>
            </a:r>
          </a:p>
          <a:p>
            <a:pPr algn="just"/>
            <a:r>
              <a:rPr lang="pt-BR" altLang="pt-BR" sz="1100"/>
              <a:t>Um bom modelo mental é imaginar um dicionário como um conjunto não ordenado de pares chave-valor, onde as chaves são únicas em uma dada instância do dicionário. Dicionários são delimitados por chaves: {}, e contém uma lista de pares </a:t>
            </a:r>
            <a:r>
              <a:rPr lang="pt-BR" altLang="pt-BR" sz="1100" i="1"/>
              <a:t>chave:valor</a:t>
            </a:r>
            <a:r>
              <a:rPr lang="pt-BR" altLang="pt-BR" sz="1100"/>
              <a:t> separada por vírgulas. Dessa forma também será exibido o conteúdo de um dicionário no console do Python. O dicionário vazio é {}.</a:t>
            </a:r>
          </a:p>
          <a:p>
            <a:pPr algn="just"/>
            <a:r>
              <a:rPr lang="pt-BR" altLang="pt-BR" sz="1100"/>
              <a:t>As principais operações em um dicionário são armazenar e recuperar valores a partir de chaves. Também é possível remover um par</a:t>
            </a:r>
            <a:r>
              <a:rPr lang="pt-BR" altLang="pt-BR" sz="1100" i="1"/>
              <a:t>chave:valor</a:t>
            </a:r>
            <a:r>
              <a:rPr lang="pt-BR" altLang="pt-BR" sz="1100"/>
              <a:t> com o comando del. Se você armazenar um valor utilizando uma chave já presente, o antigo valor será substituído pelo novo. Se tentar recuperar um valor usando uma chave inexistente, será gerado um erro.</a:t>
            </a:r>
          </a:p>
          <a:p>
            <a:pPr algn="just"/>
            <a:r>
              <a:rPr lang="pt-BR" altLang="pt-BR" sz="1100"/>
              <a:t>O método keys() do dicionário devolve a lista de todas as chaves presentes no dicionário, em ordem arbitrária (se desejar ordená-las basta aplicar o a função </a:t>
            </a:r>
            <a:r>
              <a:rPr lang="pt-BR" altLang="pt-BR" sz="1100">
                <a:hlinkClick r:id="rId3" tooltip="sorted"/>
              </a:rPr>
              <a:t>sorted()</a:t>
            </a:r>
            <a:r>
              <a:rPr lang="pt-BR" altLang="pt-BR" sz="1100"/>
              <a:t> à lista devolvida). Para verificar a existência de uma chave, use o operador </a:t>
            </a:r>
            <a:r>
              <a:rPr lang="pt-BR" altLang="pt-BR" sz="1100">
                <a:hlinkClick r:id="rId4"/>
              </a:rPr>
              <a:t>in</a:t>
            </a:r>
            <a:r>
              <a:rPr lang="pt-BR" altLang="pt-BR" sz="1100"/>
              <a:t>.</a:t>
            </a:r>
          </a:p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1751570519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4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504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382F684-A620-4679-89EA-2B2024A3AC0D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1504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190545627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09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709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EE9E1CF-F3FC-4396-BF21-61B57673B543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1709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18305091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13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65568ED-EFA3-4A78-9F1F-25DDF28AC1C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1914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3722494554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8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118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6EF7BE7-CE98-460C-9183-E96D81A28920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2118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66312150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046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10DE2F7F-355F-4949-8ED8-3E0902A7FBDA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89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9046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1100" b="1"/>
              <a:t>Listas em Python</a:t>
            </a:r>
          </a:p>
          <a:p>
            <a:pPr algn="just"/>
            <a:r>
              <a:rPr lang="pt-BR" altLang="pt-BR" sz="1100"/>
              <a:t>Uma </a:t>
            </a:r>
            <a:r>
              <a:rPr lang="pt-BR" altLang="pt-BR" sz="1100" b="1"/>
              <a:t>lista</a:t>
            </a:r>
            <a:r>
              <a:rPr lang="pt-BR" altLang="pt-BR" sz="1100"/>
              <a:t> é um conjunto ordenado de valores, onde cada valor é identificado por um índice. Os valores que compõem uma lista são chamados </a:t>
            </a:r>
            <a:r>
              <a:rPr lang="pt-BR" altLang="pt-BR" sz="1100" b="1"/>
              <a:t>elementos</a:t>
            </a:r>
            <a:r>
              <a:rPr lang="pt-BR" altLang="pt-BR" sz="1100"/>
              <a:t>. Listas são similares a strings, que são conjuntos ordenados de caracteres, com a diferença que os elementos de uma lista podem possuir qualquer tipo. Listas e strings XXX e outras coisas que se comportam como conjuntos ordenados XXX são chamados </a:t>
            </a:r>
            <a:r>
              <a:rPr lang="pt-BR" altLang="pt-BR" sz="1100" b="1"/>
              <a:t>seqüências</a:t>
            </a:r>
            <a:r>
              <a:rPr lang="pt-BR" altLang="pt-BR" sz="1100"/>
              <a:t>.</a:t>
            </a:r>
          </a:p>
          <a:p>
            <a:pPr algn="just"/>
            <a:r>
              <a:rPr lang="pt-BR" altLang="pt-BR" sz="1100"/>
              <a:t>Existem várias maneiras de criar uma nova lista; a mais simples é envolver os elementos em colchetes ([ e ]).</a:t>
            </a:r>
          </a:p>
          <a:p>
            <a:pPr algn="just"/>
            <a:r>
              <a:rPr lang="pt-BR" altLang="pt-BR" sz="1100"/>
              <a:t>A sintaxe para acessar os elementos de uma lista é a mesma que a sintaxe para acessar os caracteres de uma string XXX o operator colchete ([]). A expressão dentro dos colchetes especifica o índice. Lembre-se que os índices iniciam em 0.</a:t>
            </a:r>
          </a:p>
          <a:p>
            <a:pPr algn="just"/>
            <a:r>
              <a:rPr lang="pt-BR" altLang="pt-BR" sz="1100"/>
              <a:t>A função </a:t>
            </a:r>
            <a:r>
              <a:rPr lang="pt-BR" altLang="pt-BR" sz="1100" b="1"/>
              <a:t>len</a:t>
            </a:r>
            <a:r>
              <a:rPr lang="pt-BR" altLang="pt-BR" sz="1100"/>
              <a:t> devolve o comprimento de uma lista. É uma boa ideia utilizar este valor como o limite superior de um laço ao invés de uma constante. Desta forma, se o tamanho da lista mudar, você não precisará ir através de todo o programa modificando todos os laços; eles funcionarão corretamente para qualquer tamanho de lista.</a:t>
            </a:r>
          </a:p>
          <a:p>
            <a:pPr algn="just"/>
            <a:endParaRPr lang="pt-BR" altLang="pt-BR" sz="1100"/>
          </a:p>
          <a:p>
            <a:pPr algn="just"/>
            <a:endParaRPr lang="pt-BR" altLang="pt-BR" sz="11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19139" name="Espaço Reservado para Anotações 2"/>
          <p:cNvSpPr>
            <a:spLocks noGrp="1"/>
          </p:cNvSpPr>
          <p:nvPr>
            <p:ph type="body" idx="1"/>
          </p:nvPr>
        </p:nvSpPr>
        <p:spPr bwMode="auto"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pt-BR" altLang="pt-BR" b="1" dirty="0"/>
              <a:t>Apresentando algumas características da Linguagem Python: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Python é uma linguagem de programação que não é necessário compilar seu código para que a máquina entenda.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Roda em ambientes Linux, Windows, </a:t>
            </a:r>
            <a:r>
              <a:rPr lang="pt-BR" altLang="pt-BR" dirty="0" err="1"/>
              <a:t>MacOS</a:t>
            </a:r>
            <a:r>
              <a:rPr lang="pt-BR" altLang="pt-BR" dirty="0"/>
              <a:t>, </a:t>
            </a:r>
            <a:r>
              <a:rPr lang="pt-BR" altLang="pt-BR" i="1" dirty="0"/>
              <a:t>smartphones</a:t>
            </a:r>
            <a:r>
              <a:rPr lang="pt-BR" altLang="pt-BR" dirty="0"/>
              <a:t>, celulares, e outra infinidade de sistemas.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Por padrão ela é uma linguagem totalmente orientada a objetos, ela permite que o programador desenvolva de forma procedural ou funcional.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É Software Livre! Criada para ser gratuita, e sempre será!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Possui código aberto, então você não precisa se preocupar quanto a isso, ou sobre a “estabilidade” da linguagem no mercado, já que possui uma imensa comunidade ao redor do globo.</a:t>
            </a:r>
          </a:p>
          <a:p>
            <a:pPr marL="177691" indent="-177691" algn="just">
              <a:buFont typeface="Arial" panose="020B0604020202020204" pitchFamily="34" charset="0"/>
              <a:buChar char="•"/>
              <a:defRPr/>
            </a:pPr>
            <a:r>
              <a:rPr lang="pt-BR" altLang="pt-BR" dirty="0"/>
              <a:t>O Python é uma linguagem multiuso, pois permite criar desde aplicativos desktop a websites.</a:t>
            </a:r>
          </a:p>
          <a:p>
            <a:pPr algn="just">
              <a:defRPr/>
            </a:pPr>
            <a:endParaRPr lang="pt-BR" altLang="pt-BR" dirty="0"/>
          </a:p>
        </p:txBody>
      </p:sp>
      <p:sp>
        <p:nvSpPr>
          <p:cNvPr id="59396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99F8487-1FDC-4161-A0B4-C54260D0129B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</a:t>
            </a:fld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6875028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1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251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FFBAAB6-5064-4996-8D30-FCBFAF9D0C07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90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9251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62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4563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6659664C-FD3E-41BD-8C8E-85F3ABB5919A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91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94564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10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6611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B20091E4-E7B4-4424-BAFF-36DD12BAFBF6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92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96612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658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98659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FE836658-3A4D-4663-94C6-8522806C3E82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93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98660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BF5FA-409E-4FB6-82C5-7C0DBC4CCBE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94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070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BF5FA-409E-4FB6-82C5-7C0DBC4CCBE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95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070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356635985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BF5FA-409E-4FB6-82C5-7C0DBC4CCBE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96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070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393560229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BF5FA-409E-4FB6-82C5-7C0DBC4CCBE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97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070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263102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70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0707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C06BF5FA-409E-4FB6-82C5-7C0DBC4CCBE5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98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0708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  <p:extLst>
      <p:ext uri="{BB962C8B-B14F-4D97-AF65-F5344CB8AC3E}">
        <p14:creationId xmlns:p14="http://schemas.microsoft.com/office/powerpoint/2010/main" val="213060659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2755" name="Espaço Reservado para Número de Slid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69938" indent="-295275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84275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57350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132013" indent="-236538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892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30464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5036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960813" indent="-236538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40CDFBE2-EAD5-45DA-AF87-8709E9EF48D9}" type="slidenum">
              <a:rPr lang="pt-BR" altLang="pt-BR" smtClean="0">
                <a:latin typeface="Arial" panose="020B0604020202020204" pitchFamily="34" charset="0"/>
              </a:rPr>
              <a:pPr>
                <a:spcBef>
                  <a:spcPct val="0"/>
                </a:spcBef>
              </a:pPr>
              <a:t>99</a:t>
            </a:fld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202756" name="Espaço Reservado para Anotações 2"/>
          <p:cNvSpPr>
            <a:spLocks noGrp="1"/>
          </p:cNvSpPr>
          <p:nvPr>
            <p:ph type="body" idx="3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pt-BR" altLang="pt-BR" sz="110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93902" y="2387297"/>
            <a:ext cx="7516609" cy="164630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501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89496" y="4353552"/>
            <a:ext cx="5525424" cy="1240181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1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91" indent="0" algn="ctr">
              <a:buNone/>
              <a:defRPr sz="1900"/>
            </a:lvl2pPr>
            <a:lvl3pPr marL="914583" indent="0" algn="ctr">
              <a:buNone/>
              <a:defRPr sz="1800"/>
            </a:lvl3pPr>
            <a:lvl4pPr marL="1371874" indent="0" algn="ctr">
              <a:buNone/>
              <a:defRPr sz="1600"/>
            </a:lvl4pPr>
            <a:lvl5pPr marL="1829166" indent="0" algn="ctr">
              <a:buNone/>
              <a:defRPr sz="1600"/>
            </a:lvl5pPr>
            <a:lvl6pPr marL="2286457" indent="0" algn="ctr">
              <a:buNone/>
              <a:defRPr sz="1600"/>
            </a:lvl6pPr>
            <a:lvl7pPr marL="2743749" indent="0" algn="ctr">
              <a:buNone/>
              <a:defRPr sz="1600"/>
            </a:lvl7pPr>
            <a:lvl8pPr marL="3201040" indent="0" algn="ctr">
              <a:buNone/>
              <a:defRPr sz="1600"/>
            </a:lvl8pPr>
            <a:lvl9pPr marL="3658332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9A650A-8BD1-4FDE-9899-1C20DF4B7708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722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A3262D-6073-4A30-973C-53BE1D29884A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21870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29527" y="937477"/>
            <a:ext cx="1141614" cy="498463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9604" y="937477"/>
            <a:ext cx="5108370" cy="4984634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0AB0AF-EEE9-4421-9298-EB11A547E63F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373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107E61-D2F8-452B-B53A-91FE1E439E24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101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8434" y="2387297"/>
            <a:ext cx="7517449" cy="1646301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501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89496" y="4353473"/>
            <a:ext cx="5525424" cy="1265375"/>
          </a:xfrm>
        </p:spPr>
        <p:txBody>
          <a:bodyPr anchor="t" anchorCtr="1">
            <a:normAutofit/>
          </a:bodyPr>
          <a:lstStyle>
            <a:lvl1pPr marL="0" indent="0">
              <a:buNone/>
              <a:defRPr sz="1900">
                <a:solidFill>
                  <a:schemeClr val="tx1"/>
                </a:solidFill>
              </a:defRPr>
            </a:lvl1pPr>
            <a:lvl2pPr marL="457291" indent="0">
              <a:buNone/>
              <a:defRPr sz="1900">
                <a:solidFill>
                  <a:schemeClr val="tx1">
                    <a:tint val="75000"/>
                  </a:schemeClr>
                </a:solidFill>
              </a:defRPr>
            </a:lvl2pPr>
            <a:lvl3pPr marL="914583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87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91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45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74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10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83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90D44C-5E2F-400D-88F9-B60B318A44C9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6860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3902" y="2638655"/>
            <a:ext cx="3561454" cy="310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9056" y="2638655"/>
            <a:ext cx="3564155" cy="31027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543A57-F65A-4C42-9156-7629C10666E9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46384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3901" y="2313970"/>
            <a:ext cx="3561455" cy="70425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91" indent="0">
              <a:buNone/>
              <a:defRPr sz="19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3901" y="3143978"/>
            <a:ext cx="3561455" cy="259737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9056" y="3143978"/>
            <a:ext cx="3564155" cy="2597377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149056" y="2313970"/>
            <a:ext cx="3564155" cy="704250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91" indent="0">
              <a:buNone/>
              <a:defRPr sz="1900" b="1"/>
            </a:lvl2pPr>
            <a:lvl3pPr marL="914583" indent="0">
              <a:buNone/>
              <a:defRPr sz="1800" b="1"/>
            </a:lvl3pPr>
            <a:lvl4pPr marL="1371874" indent="0">
              <a:buNone/>
              <a:defRPr sz="1600" b="1"/>
            </a:lvl4pPr>
            <a:lvl5pPr marL="1829166" indent="0">
              <a:buNone/>
              <a:defRPr sz="1600" b="1"/>
            </a:lvl5pPr>
            <a:lvl6pPr marL="2286457" indent="0">
              <a:buNone/>
              <a:defRPr sz="1600" b="1"/>
            </a:lvl6pPr>
            <a:lvl7pPr marL="2743749" indent="0">
              <a:buNone/>
              <a:defRPr sz="1600" b="1"/>
            </a:lvl7pPr>
            <a:lvl8pPr marL="3201040" indent="0">
              <a:buNone/>
              <a:defRPr sz="1600" b="1"/>
            </a:lvl8pPr>
            <a:lvl9pPr marL="3658332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3A2E-6632-4F9D-8728-2CF59ACBBE60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7171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158B3-6703-4BBB-A09E-33FD65E7DB24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2502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E9955-2DD3-491E-92B6-7018343227CE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57788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4952206" y="0"/>
            <a:ext cx="4952207" cy="685958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984" y="2244349"/>
            <a:ext cx="3564239" cy="1141761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72188" y="804859"/>
            <a:ext cx="3912243" cy="5249871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729" y="3550740"/>
            <a:ext cx="3082749" cy="2194544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888A28-1D79-4F41-9521-CF26BB2C7EE3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693984" y="6237652"/>
            <a:ext cx="4122937" cy="320114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505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309" y="2244347"/>
            <a:ext cx="3565589" cy="1143265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 anchor="ctr" anchorCtr="1">
            <a:noAutofit/>
          </a:bodyPr>
          <a:lstStyle>
            <a:lvl1pPr>
              <a:defRPr sz="21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952207" y="0"/>
            <a:ext cx="4957160" cy="6859588"/>
          </a:xfrm>
          <a:solidFill>
            <a:schemeClr val="bg1"/>
          </a:solidFill>
        </p:spPr>
        <p:txBody>
          <a:bodyPr anchor="t"/>
          <a:lstStyle>
            <a:lvl1pPr marL="0" indent="0">
              <a:buNone/>
              <a:defRPr sz="3201">
                <a:solidFill>
                  <a:schemeClr val="tx1"/>
                </a:solidFill>
              </a:defRPr>
            </a:lvl1pPr>
            <a:lvl2pPr marL="457291" indent="0">
              <a:buNone/>
              <a:defRPr sz="2801"/>
            </a:lvl2pPr>
            <a:lvl3pPr marL="914583" indent="0">
              <a:buNone/>
              <a:defRPr sz="2400"/>
            </a:lvl3pPr>
            <a:lvl4pPr marL="1371874" indent="0">
              <a:buNone/>
              <a:defRPr sz="2000"/>
            </a:lvl4pPr>
            <a:lvl5pPr marL="1829166" indent="0">
              <a:buNone/>
              <a:defRPr sz="2000"/>
            </a:lvl5pPr>
            <a:lvl6pPr marL="2286457" indent="0">
              <a:buNone/>
              <a:defRPr sz="2000"/>
            </a:lvl6pPr>
            <a:lvl7pPr marL="2743749" indent="0">
              <a:buNone/>
              <a:defRPr sz="2000"/>
            </a:lvl7pPr>
            <a:lvl8pPr marL="3201040" indent="0">
              <a:buNone/>
              <a:defRPr sz="2000"/>
            </a:lvl8pPr>
            <a:lvl9pPr marL="3658332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34729" y="3550742"/>
            <a:ext cx="3082749" cy="2194545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91" indent="0">
              <a:buNone/>
              <a:defRPr sz="1400"/>
            </a:lvl2pPr>
            <a:lvl3pPr marL="914583" indent="0">
              <a:buNone/>
              <a:defRPr sz="1200"/>
            </a:lvl3pPr>
            <a:lvl4pPr marL="1371874" indent="0">
              <a:buNone/>
              <a:defRPr sz="1000"/>
            </a:lvl4pPr>
            <a:lvl5pPr marL="1829166" indent="0">
              <a:buNone/>
              <a:defRPr sz="1000"/>
            </a:lvl5pPr>
            <a:lvl6pPr marL="2286457" indent="0">
              <a:buNone/>
              <a:defRPr sz="1000"/>
            </a:lvl6pPr>
            <a:lvl7pPr marL="2743749" indent="0">
              <a:buNone/>
              <a:defRPr sz="1000"/>
            </a:lvl7pPr>
            <a:lvl8pPr marL="3201040" indent="0">
              <a:buNone/>
              <a:defRPr sz="1000"/>
            </a:lvl8pPr>
            <a:lvl9pPr marL="3658332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43BD9950-AF07-4F2A-A949-E1C816A93B30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693309" y="6237652"/>
            <a:ext cx="4120236" cy="320114"/>
          </a:xfrm>
        </p:spPr>
        <p:txBody>
          <a:bodyPr>
            <a:normAutofit/>
          </a:bodyPr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93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9604" y="964916"/>
            <a:ext cx="6431537" cy="1188995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9604" y="2638656"/>
            <a:ext cx="6431537" cy="31027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76150" y="6240261"/>
            <a:ext cx="2237061" cy="3240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34A43A2E-6632-4F9D-8728-2CF59ACBBE60}" type="datetimeFigureOut">
              <a:rPr lang="en-US" smtClean="0"/>
              <a:t>10/7/2022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3901" y="6237652"/>
            <a:ext cx="4935595" cy="3201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25358" y="6219360"/>
            <a:ext cx="396177" cy="365845"/>
          </a:xfrm>
          <a:prstGeom prst="ellipse">
            <a:avLst/>
          </a:prstGeom>
          <a:solidFill>
            <a:srgbClr val="1D1D1D">
              <a:alpha val="69804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7683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xStyles>
    <p:titleStyle>
      <a:lvl1pPr algn="ctr" defTabSz="914583" rtl="0" eaLnBrk="1" latinLnBrk="0" hangingPunct="1">
        <a:lnSpc>
          <a:spcPct val="90000"/>
        </a:lnSpc>
        <a:spcBef>
          <a:spcPct val="0"/>
        </a:spcBef>
        <a:buNone/>
        <a:defRPr sz="2601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46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91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937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583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229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4713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6197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681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29166" indent="-228646" algn="l" defTabSz="914583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91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583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874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9166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457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749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1040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8332" algn="l" defTabSz="91458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jpe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7.jpe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8" Type="http://schemas.openxmlformats.org/officeDocument/2006/relationships/hyperlink" Target="http://wiki.python.org.br/ListaDeExercicios" TargetMode="External"/><Relationship Id="rId3" Type="http://schemas.openxmlformats.org/officeDocument/2006/relationships/hyperlink" Target="http://www.python.org/getit/" TargetMode="External"/><Relationship Id="rId7" Type="http://schemas.openxmlformats.org/officeDocument/2006/relationships/hyperlink" Target="http://www.ibm.com/developerworks/br/library/l-python3-2/" TargetMode="External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learnpythonthehardway.org/book/ex44.html" TargetMode="External"/><Relationship Id="rId11" Type="http://schemas.openxmlformats.org/officeDocument/2006/relationships/hyperlink" Target="http://spectrum.ieee.org/computing/software/the-2015-top-ten-programming-languages/?utm_source=techalert&amp;utm_medium=email&amp;utm_campaign=072315" TargetMode="External"/><Relationship Id="rId5" Type="http://schemas.openxmlformats.org/officeDocument/2006/relationships/hyperlink" Target="http://pycursos.com/python3-para-desenvolvedores/" TargetMode="External"/><Relationship Id="rId10" Type="http://schemas.openxmlformats.org/officeDocument/2006/relationships/hyperlink" Target="http://www.tiobe.com/index.php/content/paperinfo/tpci/index.html" TargetMode="External"/><Relationship Id="rId4" Type="http://schemas.openxmlformats.org/officeDocument/2006/relationships/hyperlink" Target="https://atom.io/" TargetMode="External"/><Relationship Id="rId9" Type="http://schemas.openxmlformats.org/officeDocument/2006/relationships/hyperlink" Target="http://www.cbsi.net.br/2015/08/profissionais-com-conhecimentos-em-python-ganham-mais.html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f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gif"/><Relationship Id="rId19" Type="http://schemas.openxmlformats.org/officeDocument/2006/relationships/image" Target="../media/image35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f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4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skpython.com/python/string/difference-between-single-and-double-quotes-in-python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jp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jpe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jpe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3.jpe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jpe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2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s://railsware.com/blog/python-for-machine-learning-indexing-and-slicing-for-lists-tuples-strings-and-other-sequential-types/" TargetMode="External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6" name="Text Box 8"/>
          <p:cNvSpPr txBox="1">
            <a:spLocks noChangeArrowheads="1"/>
          </p:cNvSpPr>
          <p:nvPr/>
        </p:nvSpPr>
        <p:spPr bwMode="auto">
          <a:xfrm>
            <a:off x="2339975" y="4805363"/>
            <a:ext cx="184150" cy="381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3077" name="Text Box 9"/>
          <p:cNvSpPr txBox="1">
            <a:spLocks noChangeArrowheads="1"/>
          </p:cNvSpPr>
          <p:nvPr/>
        </p:nvSpPr>
        <p:spPr bwMode="auto">
          <a:xfrm>
            <a:off x="3161787" y="2308049"/>
            <a:ext cx="6427788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4800" b="1" dirty="0">
                <a:solidFill>
                  <a:srgbClr val="009900"/>
                </a:solidFill>
                <a:latin typeface="Candara" panose="020E0502030303020204" pitchFamily="34" charset="0"/>
              </a:rPr>
              <a:t>Mini Curso Prático a </a:t>
            </a:r>
          </a:p>
          <a:p>
            <a:pPr algn="ctr" eaLnBrk="1" hangingPunct="1"/>
            <a:r>
              <a:rPr lang="pt-BR" altLang="pt-BR" sz="4800" b="1" dirty="0">
                <a:solidFill>
                  <a:srgbClr val="009900"/>
                </a:solidFill>
                <a:latin typeface="Candara" panose="020E0502030303020204" pitchFamily="34" charset="0"/>
              </a:rPr>
              <a:t>Linguagem Python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000C4C-84BF-4B56-A90C-F1A3058456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67" y="2139029"/>
            <a:ext cx="3326866" cy="2973387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79450" y="1820863"/>
            <a:ext cx="870743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just">
              <a:lnSpc>
                <a:spcPct val="150000"/>
              </a:lnSpc>
            </a:pPr>
            <a:r>
              <a:rPr lang="pt-BR" altLang="pt-BR" sz="2200" dirty="0"/>
              <a:t>Criada pelo holandês </a:t>
            </a:r>
            <a:r>
              <a:rPr lang="pt-BR" altLang="pt-BR" sz="2200" b="1" dirty="0"/>
              <a:t>Guido Van </a:t>
            </a:r>
            <a:r>
              <a:rPr lang="pt-BR" altLang="pt-BR" sz="2200" b="1" dirty="0" err="1"/>
              <a:t>Rossum</a:t>
            </a:r>
            <a:r>
              <a:rPr lang="pt-BR" altLang="pt-BR" sz="2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altLang="pt-BR" sz="2200" dirty="0"/>
              <a:t>A ideia era criar uma linguagem </a:t>
            </a:r>
            <a:r>
              <a:rPr lang="pt-BR" altLang="pt-BR" sz="2200" b="1" dirty="0"/>
              <a:t>tão poderosa </a:t>
            </a:r>
            <a:r>
              <a:rPr lang="pt-BR" altLang="pt-BR" sz="2200" dirty="0"/>
              <a:t>quanto </a:t>
            </a:r>
            <a:r>
              <a:rPr lang="pt-BR" altLang="pt-BR" sz="2200" b="1" dirty="0"/>
              <a:t>C</a:t>
            </a:r>
            <a:r>
              <a:rPr lang="pt-BR" altLang="pt-BR" sz="2200" dirty="0"/>
              <a:t>, mas de mais </a:t>
            </a:r>
            <a:r>
              <a:rPr lang="pt-BR" altLang="pt-BR" sz="2200" b="1" dirty="0"/>
              <a:t>fácil compreensão </a:t>
            </a:r>
            <a:r>
              <a:rPr lang="pt-BR" altLang="pt-BR" sz="2200" dirty="0"/>
              <a:t>e mais fácil de </a:t>
            </a:r>
            <a:r>
              <a:rPr lang="pt-BR" altLang="pt-BR" sz="2200" b="1" dirty="0"/>
              <a:t>programar</a:t>
            </a:r>
            <a:r>
              <a:rPr lang="pt-BR" altLang="pt-BR" sz="2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altLang="pt-BR" sz="2200" dirty="0"/>
              <a:t>Inspirada na linguagem </a:t>
            </a:r>
            <a:r>
              <a:rPr lang="pt-BR" altLang="pt-BR" sz="2200" b="1" dirty="0"/>
              <a:t>ABC</a:t>
            </a:r>
            <a:r>
              <a:rPr lang="pt-BR" altLang="pt-BR" sz="2200" dirty="0"/>
              <a:t>.</a:t>
            </a:r>
          </a:p>
          <a:p>
            <a:pPr algn="just">
              <a:lnSpc>
                <a:spcPct val="150000"/>
              </a:lnSpc>
            </a:pPr>
            <a:r>
              <a:rPr lang="pt-BR" altLang="pt-BR" sz="2200" dirty="0"/>
              <a:t>Em </a:t>
            </a:r>
            <a:r>
              <a:rPr lang="pt-BR" altLang="pt-BR" sz="2200" b="1" dirty="0"/>
              <a:t>1991</a:t>
            </a:r>
            <a:r>
              <a:rPr lang="pt-BR" altLang="pt-BR" sz="2200" dirty="0"/>
              <a:t> é liberada a versão 0.9.0.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5381" y="4168877"/>
            <a:ext cx="1584708" cy="2382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61FC2A40-C030-4CA5-919C-6C9A4D16A368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7B3AF90E-8146-4761-B09D-B7DC23C0C5DE}"/>
              </a:ext>
            </a:extLst>
          </p:cNvPr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História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0742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1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378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 operador </a:t>
            </a:r>
            <a:r>
              <a:rPr lang="pt-BR" altLang="pt-BR" sz="2400" b="1"/>
              <a:t>+</a:t>
            </a:r>
            <a:r>
              <a:rPr lang="pt-BR" altLang="pt-BR" sz="2000"/>
              <a:t> concatena listas: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Com o operador </a:t>
            </a:r>
            <a:r>
              <a:rPr lang="pt-BR" altLang="pt-BR" sz="2400" b="1"/>
              <a:t>in</a:t>
            </a:r>
            <a:r>
              <a:rPr lang="pt-BR" altLang="pt-BR" sz="2000"/>
              <a:t> podemos verificar se um elemento é membro de uma lista: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5394" name="Picture 2" descr="C:\Users\ellen&amp;leandro\Desktop\image_10 Jul. 07 08.5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5516" y="2457450"/>
            <a:ext cx="3415693" cy="12960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15395" name="Picture 3" descr="C:\Users\ellen&amp;leandro\Desktop\image_11 Jul. 07 08.5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8178" y="4908126"/>
            <a:ext cx="6851964" cy="13539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5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5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582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95589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Métodos úteis de </a:t>
            </a:r>
            <a:r>
              <a:rPr lang="pt-BR" altLang="pt-BR" sz="2000" dirty="0" err="1"/>
              <a:t>list</a:t>
            </a:r>
            <a:r>
              <a:rPr lang="pt-BR" altLang="pt-BR" sz="2000" dirty="0"/>
              <a:t>():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 err="1"/>
              <a:t>list.append</a:t>
            </a:r>
            <a:r>
              <a:rPr lang="pt-BR" altLang="pt-BR" sz="2000" dirty="0"/>
              <a:t>(x): adiciona um item para o fim da lista;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 err="1"/>
              <a:t>list.insert</a:t>
            </a:r>
            <a:r>
              <a:rPr lang="pt-BR" altLang="pt-BR" sz="2000" dirty="0"/>
              <a:t>(i, x): inseri um item em uma determinada posição;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 err="1"/>
              <a:t>list.pop</a:t>
            </a:r>
            <a:r>
              <a:rPr lang="pt-BR" altLang="pt-BR" sz="2000" dirty="0"/>
              <a:t>(index): remove o item na posição determinada na lista, e o retorna. Caso não seja passado a posição é retirado o último;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 err="1"/>
              <a:t>list.count</a:t>
            </a:r>
            <a:r>
              <a:rPr lang="pt-BR" altLang="pt-BR" sz="2000" dirty="0"/>
              <a:t>(x): retorna o número de vezes que x aparece na lista;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 err="1"/>
              <a:t>list.reverse</a:t>
            </a:r>
            <a:r>
              <a:rPr lang="pt-BR" altLang="pt-BR" sz="2000" dirty="0"/>
              <a:t>(): inverta os elementos da lista, no própria instância;</a:t>
            </a:r>
          </a:p>
          <a:p>
            <a:pPr marL="358775" lvl="1" indent="-358775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Com os métodos </a:t>
            </a:r>
            <a:r>
              <a:rPr lang="pt-BR" altLang="pt-BR" sz="2000" dirty="0" err="1"/>
              <a:t>append</a:t>
            </a:r>
            <a:r>
              <a:rPr lang="pt-BR" altLang="pt-BR" sz="2000" dirty="0"/>
              <a:t> e pop permite-se trabalhar com filas: FIFO -</a:t>
            </a:r>
            <a:r>
              <a:rPr lang="en-US" sz="2000" dirty="0"/>
              <a:t> </a:t>
            </a:r>
            <a:r>
              <a:rPr lang="en-US" sz="2000" i="1" dirty="0"/>
              <a:t>First In, First Out</a:t>
            </a:r>
            <a:r>
              <a:rPr lang="en-US" sz="2000" dirty="0"/>
              <a:t>.</a:t>
            </a:r>
            <a:endParaRPr lang="pt-BR" altLang="pt-BR" sz="2000" dirty="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lang="pt-BR" alt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58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58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558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558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558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558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787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207877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4611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Métodos na prática: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3607" y="1955800"/>
            <a:ext cx="5156120" cy="438060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39CAC7-0B6B-4EB2-9151-C340ABB686E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033"/>
          <a:stretch/>
        </p:blipFill>
        <p:spPr>
          <a:xfrm>
            <a:off x="2661781" y="3080448"/>
            <a:ext cx="4580850" cy="3167978"/>
          </a:xfrm>
          <a:prstGeom prst="rect">
            <a:avLst/>
          </a:prstGeom>
        </p:spPr>
      </p:pic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88396013-942F-46D8-B787-1B0613F315A8}"/>
              </a:ext>
            </a:extLst>
          </p:cNvPr>
          <p:cNvSpPr txBox="1">
            <a:spLocks/>
          </p:cNvSpPr>
          <p:nvPr/>
        </p:nvSpPr>
        <p:spPr bwMode="auto">
          <a:xfrm>
            <a:off x="512097" y="1691149"/>
            <a:ext cx="8487470" cy="6489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228646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91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937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583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229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4713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6197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681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29166" indent="-228646" algn="l" defTabSz="914583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3200" b="1" dirty="0">
                <a:solidFill>
                  <a:srgbClr val="009900"/>
                </a:solidFill>
              </a:rPr>
              <a:t>Python Virtual Environment</a:t>
            </a:r>
            <a:endParaRPr lang="pt-BR" altLang="pt-BR" sz="2400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922143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431800" y="1939925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pt-BR" altLang="pt-BR" sz="2400" dirty="0">
                <a:latin typeface="+mj-lt"/>
              </a:rPr>
              <a:t>Quando desenvolvemos em Python, é comum ficarmos maravilhados com o poder de suas bibliotecas.</a:t>
            </a:r>
          </a:p>
          <a:p>
            <a:pPr algn="just"/>
            <a:r>
              <a:rPr lang="pt-BR" altLang="pt-BR" sz="2400" dirty="0">
                <a:latin typeface="+mj-lt"/>
              </a:rPr>
              <a:t>Tudo se torna mais fácil ainda quando podemos baixá-las com um simples comando, </a:t>
            </a:r>
            <a:r>
              <a:rPr lang="pt-BR" altLang="pt-BR" sz="2400" dirty="0"/>
              <a:t>por exemplo</a:t>
            </a:r>
            <a:r>
              <a:rPr lang="pt-BR" altLang="pt-BR" sz="2400" dirty="0">
                <a:latin typeface="+mj-lt"/>
              </a:rPr>
              <a:t>:</a:t>
            </a:r>
          </a:p>
          <a:p>
            <a:pPr lvl="1" algn="just"/>
            <a:r>
              <a:rPr lang="pt-BR" altLang="pt-BR" sz="2400" dirty="0" err="1">
                <a:latin typeface="+mj-lt"/>
              </a:rPr>
              <a:t>pip</a:t>
            </a:r>
            <a:r>
              <a:rPr lang="pt-BR" altLang="pt-BR" sz="2400" dirty="0">
                <a:latin typeface="+mj-lt"/>
              </a:rPr>
              <a:t> </a:t>
            </a:r>
            <a:r>
              <a:rPr lang="pt-BR" altLang="pt-BR" sz="2400" dirty="0" err="1">
                <a:latin typeface="+mj-lt"/>
              </a:rPr>
              <a:t>install</a:t>
            </a:r>
            <a:r>
              <a:rPr lang="pt-BR" altLang="pt-BR" sz="2400" dirty="0">
                <a:latin typeface="+mj-lt"/>
              </a:rPr>
              <a:t> &lt;pacote&gt;</a:t>
            </a:r>
          </a:p>
          <a:p>
            <a:pPr algn="just"/>
            <a:r>
              <a:rPr lang="pt-BR" sz="2400" dirty="0">
                <a:latin typeface="+mj-lt"/>
              </a:rPr>
              <a:t>Com o ambiente virtual é possível se desenvolver em Python isoladamente, sem conflitos entre versões de bibliotecas.</a:t>
            </a:r>
          </a:p>
          <a:p>
            <a:r>
              <a:rPr lang="pt-BR" sz="2400" dirty="0"/>
              <a:t>Outro ponto, é poder desenvolver um projeto em Python 2 e outro em Python 3, no mesmo sistema operacional.</a:t>
            </a:r>
          </a:p>
          <a:p>
            <a:pPr algn="just"/>
            <a:endParaRPr lang="pt-BR" sz="2400" dirty="0">
              <a:latin typeface="+mj-lt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81301" y="288925"/>
            <a:ext cx="68087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1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VirtualEnv</a:t>
            </a:r>
            <a:endParaRPr lang="pt-BR" sz="31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E03A406-E5B7-408F-A8DF-830BDC253074}"/>
              </a:ext>
            </a:extLst>
          </p:cNvPr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Ambiente Virtualizado Python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598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 bwMode="auto">
          <a:xfrm>
            <a:off x="2781301" y="288925"/>
            <a:ext cx="68087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1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VirtualEnv</a:t>
            </a:r>
            <a:endParaRPr lang="pt-BR" sz="31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457" y="2402898"/>
            <a:ext cx="4575968" cy="3479928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31AB47AF-DAE4-4772-A56A-EF4CA1330585}"/>
              </a:ext>
            </a:extLst>
          </p:cNvPr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Como Funciona?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3084931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431800" y="1939925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r>
              <a:rPr lang="pt-BR" altLang="pt-BR" sz="2400" dirty="0">
                <a:latin typeface="+mj-lt"/>
              </a:rPr>
              <a:t>Para a instalação do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 vamos precisar do </a:t>
            </a:r>
            <a:r>
              <a:rPr lang="pt-BR" altLang="pt-BR" sz="2400" dirty="0" err="1">
                <a:latin typeface="+mj-lt"/>
              </a:rPr>
              <a:t>pip</a:t>
            </a:r>
            <a:r>
              <a:rPr lang="pt-BR" altLang="pt-BR" sz="2400" dirty="0">
                <a:latin typeface="+mj-lt"/>
              </a:rPr>
              <a:t>.</a:t>
            </a:r>
          </a:p>
          <a:p>
            <a:pPr algn="just"/>
            <a:r>
              <a:rPr lang="pt-BR" altLang="pt-BR" sz="2400" dirty="0">
                <a:latin typeface="+mj-lt"/>
              </a:rPr>
              <a:t>Agora com o </a:t>
            </a:r>
            <a:r>
              <a:rPr lang="pt-BR" altLang="pt-BR" sz="2400" dirty="0" err="1">
                <a:latin typeface="+mj-lt"/>
              </a:rPr>
              <a:t>pip</a:t>
            </a:r>
            <a:r>
              <a:rPr lang="pt-BR" altLang="pt-BR" sz="2400" dirty="0">
                <a:latin typeface="+mj-lt"/>
              </a:rPr>
              <a:t>, precisamos executar apenas um comando para instalar o </a:t>
            </a:r>
            <a:r>
              <a:rPr lang="pt-BR" altLang="pt-BR" sz="2400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:</a:t>
            </a:r>
          </a:p>
          <a:p>
            <a:pPr lvl="1" algn="just"/>
            <a:r>
              <a:rPr lang="pt-BR" altLang="pt-BR" sz="2400" dirty="0" err="1">
                <a:latin typeface="+mj-lt"/>
              </a:rPr>
              <a:t>sudo</a:t>
            </a:r>
            <a:r>
              <a:rPr lang="pt-BR" altLang="pt-BR" sz="2400" dirty="0">
                <a:latin typeface="+mj-lt"/>
              </a:rPr>
              <a:t> </a:t>
            </a:r>
            <a:r>
              <a:rPr lang="pt-BR" altLang="pt-BR" sz="2400" dirty="0" err="1">
                <a:latin typeface="+mj-lt"/>
              </a:rPr>
              <a:t>pip</a:t>
            </a:r>
            <a:r>
              <a:rPr lang="pt-BR" altLang="pt-BR" sz="2400" dirty="0">
                <a:latin typeface="+mj-lt"/>
              </a:rPr>
              <a:t> </a:t>
            </a:r>
            <a:r>
              <a:rPr lang="pt-BR" altLang="pt-BR" sz="2400" dirty="0" err="1">
                <a:latin typeface="+mj-lt"/>
              </a:rPr>
              <a:t>install</a:t>
            </a:r>
            <a:r>
              <a:rPr lang="pt-BR" altLang="pt-BR" sz="2400" dirty="0">
                <a:latin typeface="+mj-lt"/>
              </a:rPr>
              <a:t> </a:t>
            </a:r>
            <a:r>
              <a:rPr lang="pt-BR" altLang="pt-BR" sz="2400" dirty="0" err="1">
                <a:latin typeface="+mj-lt"/>
              </a:rPr>
              <a:t>virtualenv</a:t>
            </a:r>
            <a:endParaRPr lang="pt-BR" altLang="pt-BR" sz="2400" dirty="0">
              <a:latin typeface="+mj-lt"/>
            </a:endParaRPr>
          </a:p>
          <a:p>
            <a:endParaRPr lang="pt-BR" sz="2400" b="1" dirty="0"/>
          </a:p>
          <a:p>
            <a:r>
              <a:rPr lang="pt-BR" sz="2400" b="1" dirty="0"/>
              <a:t>Pronto</a:t>
            </a:r>
            <a:r>
              <a:rPr lang="pt-BR" sz="2400" dirty="0"/>
              <a:t>! </a:t>
            </a:r>
            <a:r>
              <a:rPr lang="pt-BR" sz="2400" b="1" dirty="0" err="1"/>
              <a:t>virtualenv</a:t>
            </a:r>
            <a:r>
              <a:rPr lang="pt-BR" sz="2400" dirty="0"/>
              <a:t> instalado e funcionando! Agora vamos começar a utilizá-lo!</a:t>
            </a:r>
            <a:endParaRPr lang="pt-BR" altLang="pt-BR" sz="2400" dirty="0">
              <a:latin typeface="+mj-lt"/>
            </a:endParaRPr>
          </a:p>
        </p:txBody>
      </p:sp>
      <p:sp>
        <p:nvSpPr>
          <p:cNvPr id="7" name="Título 1"/>
          <p:cNvSpPr txBox="1">
            <a:spLocks/>
          </p:cNvSpPr>
          <p:nvPr/>
        </p:nvSpPr>
        <p:spPr bwMode="auto">
          <a:xfrm>
            <a:off x="2781301" y="288925"/>
            <a:ext cx="68087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1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VirtualEnv</a:t>
            </a:r>
            <a:endParaRPr lang="pt-BR" sz="31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C9449CF7-273A-41C0-8F5D-853C5702A5C4}"/>
              </a:ext>
            </a:extLst>
          </p:cNvPr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Instalação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922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534194" y="1897063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algn="just"/>
            <a:r>
              <a:rPr lang="pt-BR" altLang="pt-BR" sz="2400" dirty="0">
                <a:latin typeface="+mj-lt"/>
              </a:rPr>
              <a:t>Vamos criar um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 chamado </a:t>
            </a:r>
            <a:r>
              <a:rPr lang="pt-BR" altLang="pt-BR" sz="2400" b="1" i="1" dirty="0" err="1">
                <a:latin typeface="+mj-lt"/>
              </a:rPr>
              <a:t>cursoenv</a:t>
            </a:r>
            <a:r>
              <a:rPr lang="pt-BR" altLang="pt-BR" sz="2400" dirty="0">
                <a:latin typeface="+mj-lt"/>
              </a:rPr>
              <a:t>.</a:t>
            </a:r>
          </a:p>
          <a:p>
            <a:pPr algn="just"/>
            <a:r>
              <a:rPr lang="pt-BR" altLang="pt-BR" sz="2400" dirty="0">
                <a:latin typeface="+mj-lt"/>
              </a:rPr>
              <a:t>Execute o seguinte comando:</a:t>
            </a:r>
          </a:p>
          <a:p>
            <a:pPr lvl="1" algn="just"/>
            <a:r>
              <a:rPr lang="pt-BR" altLang="pt-BR" sz="2000" dirty="0" err="1">
                <a:latin typeface="+mj-lt"/>
              </a:rPr>
              <a:t>virtualenv</a:t>
            </a:r>
            <a:r>
              <a:rPr lang="pt-BR" altLang="pt-BR" sz="2000" dirty="0">
                <a:latin typeface="+mj-lt"/>
              </a:rPr>
              <a:t> -p </a:t>
            </a:r>
            <a:r>
              <a:rPr lang="pt-BR" altLang="pt-BR" sz="2000" dirty="0" err="1">
                <a:latin typeface="+mj-lt"/>
              </a:rPr>
              <a:t>python</a:t>
            </a:r>
            <a:r>
              <a:rPr lang="pt-BR" altLang="pt-BR" sz="2000" dirty="0">
                <a:latin typeface="+mj-lt"/>
              </a:rPr>
              <a:t> </a:t>
            </a:r>
            <a:r>
              <a:rPr lang="pt-BR" altLang="pt-BR" sz="2000" dirty="0" err="1">
                <a:latin typeface="+mj-lt"/>
              </a:rPr>
              <a:t>cursoenv</a:t>
            </a:r>
            <a:endParaRPr lang="pt-BR" altLang="pt-BR" sz="2000" dirty="0">
              <a:latin typeface="+mj-lt"/>
            </a:endParaRPr>
          </a:p>
          <a:p>
            <a:pPr algn="just"/>
            <a:r>
              <a:rPr lang="pt-BR" sz="2400" dirty="0"/>
              <a:t>Esse comando cria um novo ambiente de desenvolvimento totalmente isolado!</a:t>
            </a:r>
            <a:endParaRPr lang="pt-BR" altLang="pt-BR" sz="2400" b="1" i="1" dirty="0">
              <a:latin typeface="+mj-lt"/>
            </a:endParaRPr>
          </a:p>
          <a:p>
            <a:pPr algn="just"/>
            <a:r>
              <a:rPr lang="pt-BR" altLang="pt-BR" sz="2400" b="1" i="1" dirty="0" err="1">
                <a:latin typeface="+mj-lt"/>
              </a:rPr>
              <a:t>cursoenv</a:t>
            </a:r>
            <a:r>
              <a:rPr lang="pt-BR" altLang="pt-BR" sz="2400" dirty="0">
                <a:latin typeface="+mj-lt"/>
              </a:rPr>
              <a:t> é o nome da sua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. Pode-se usar qualquer outro nome, mas permaneça em minúsculo e sem espaços entre os nomes.</a:t>
            </a:r>
          </a:p>
          <a:p>
            <a:pPr algn="just"/>
            <a:r>
              <a:rPr lang="pt-BR" altLang="pt-BR" sz="2400" dirty="0">
                <a:latin typeface="+mj-lt"/>
              </a:rPr>
              <a:t>Após a criação da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 devemos ativá-la com o comando:</a:t>
            </a:r>
          </a:p>
          <a:p>
            <a:pPr lvl="1" algn="just"/>
            <a:r>
              <a:rPr lang="pt-BR" altLang="pt-BR" sz="2100" dirty="0" err="1">
                <a:latin typeface="+mj-lt"/>
              </a:rPr>
              <a:t>cursoenv</a:t>
            </a:r>
            <a:r>
              <a:rPr lang="pt-BR" altLang="pt-BR" sz="2100" dirty="0">
                <a:latin typeface="+mj-lt"/>
              </a:rPr>
              <a:t>\Scripts\activate.bat</a:t>
            </a:r>
          </a:p>
          <a:p>
            <a:pPr algn="just"/>
            <a:endParaRPr lang="pt-BR" altLang="pt-BR" sz="2400" dirty="0">
              <a:latin typeface="+mj-lt"/>
            </a:endParaRPr>
          </a:p>
          <a:p>
            <a:pPr lvl="1" algn="just"/>
            <a:endParaRPr lang="pt-BR" altLang="pt-BR" sz="1900" dirty="0">
              <a:latin typeface="+mj-lt"/>
            </a:endParaRPr>
          </a:p>
          <a:p>
            <a:endParaRPr lang="pt-BR" altLang="pt-BR" sz="2400" dirty="0">
              <a:latin typeface="+mj-lt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585788" y="1114425"/>
            <a:ext cx="7548562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5793" tIns="47896" rIns="95793" bIns="47896" numCol="1" anchor="ctr" anchorCtr="0" compatLnSpc="1">
            <a:prstTxWarp prst="textNoShape">
              <a:avLst/>
            </a:prstTxWarp>
          </a:bodyPr>
          <a:lstStyle>
            <a:lvl1pPr algn="r" defTabSz="957263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+mj-cs"/>
              </a:defRPr>
            </a:lvl1pPr>
            <a:lvl2pPr algn="r" defTabSz="957263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2pPr>
            <a:lvl3pPr algn="r" defTabSz="957263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3pPr>
            <a:lvl4pPr algn="r" defTabSz="957263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4pPr>
            <a:lvl5pPr algn="r" defTabSz="957263" rtl="0" eaLnBrk="0" fontAlgn="base" hangingPunct="0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5pPr>
            <a:lvl6pPr marL="457200" algn="r" defTabSz="957263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6pPr>
            <a:lvl7pPr marL="914400" algn="r" defTabSz="957263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7pPr>
            <a:lvl8pPr marL="1371600" algn="r" defTabSz="957263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8pPr>
            <a:lvl9pPr marL="1828800" algn="r" defTabSz="957263" rtl="0" fontAlgn="base">
              <a:spcBef>
                <a:spcPct val="0"/>
              </a:spcBef>
              <a:spcAft>
                <a:spcPct val="0"/>
              </a:spcAft>
              <a:defRPr sz="2600" b="1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defRPr>
            </a:lvl9pPr>
          </a:lstStyle>
          <a:p>
            <a:pPr algn="l">
              <a:defRPr/>
            </a:pPr>
            <a:r>
              <a:rPr lang="pt-BR" sz="2800" kern="1200" dirty="0">
                <a:solidFill>
                  <a:srgbClr val="009900"/>
                </a:solidFill>
                <a:ea typeface="+mn-ea"/>
              </a:rPr>
              <a:t>Inicializando um </a:t>
            </a:r>
            <a:r>
              <a:rPr lang="pt-BR" sz="2800" kern="1200" dirty="0" err="1">
                <a:solidFill>
                  <a:srgbClr val="009900"/>
                </a:solidFill>
                <a:ea typeface="+mn-ea"/>
              </a:rPr>
              <a:t>VirtualEnv</a:t>
            </a:r>
            <a:endParaRPr lang="pt-BR" sz="2400" kern="1200" dirty="0">
              <a:solidFill>
                <a:srgbClr val="009900"/>
              </a:solidFill>
              <a:ea typeface="+mn-ea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8EE5559C-B3DE-4E54-AAA9-C45555C4B5EE}"/>
              </a:ext>
            </a:extLst>
          </p:cNvPr>
          <p:cNvSpPr txBox="1">
            <a:spLocks/>
          </p:cNvSpPr>
          <p:nvPr/>
        </p:nvSpPr>
        <p:spPr bwMode="auto">
          <a:xfrm>
            <a:off x="2781301" y="288925"/>
            <a:ext cx="68087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1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VirtualEnv</a:t>
            </a:r>
            <a:endParaRPr lang="pt-BR" sz="31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756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534194" y="1580814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85000" lnSpcReduction="20000"/>
          </a:bodyPr>
          <a:lstStyle/>
          <a:p>
            <a:pPr algn="just"/>
            <a:r>
              <a:rPr lang="pt-BR" altLang="pt-BR" sz="2400" dirty="0">
                <a:latin typeface="+mj-lt"/>
              </a:rPr>
              <a:t>Para desativar utilize o comando:</a:t>
            </a:r>
          </a:p>
          <a:p>
            <a:pPr lvl="1" algn="just"/>
            <a:r>
              <a:rPr lang="pt-BR" altLang="pt-BR" sz="2000" dirty="0" err="1"/>
              <a:t>cursoenv</a:t>
            </a:r>
            <a:r>
              <a:rPr lang="pt-BR" altLang="pt-BR" sz="2000" dirty="0"/>
              <a:t>\Scripts\deactivate.bat</a:t>
            </a:r>
            <a:endParaRPr lang="pt-BR" altLang="pt-BR" sz="2400" dirty="0">
              <a:latin typeface="+mj-lt"/>
            </a:endParaRPr>
          </a:p>
          <a:p>
            <a:pPr algn="just"/>
            <a:r>
              <a:rPr lang="pt-BR" altLang="pt-BR" sz="2400" dirty="0">
                <a:latin typeface="+mj-lt"/>
              </a:rPr>
              <a:t>Agora com a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 iniciada, podemos instalar qualquer biblioteca Python usando o comando pip3, confira</a:t>
            </a:r>
          </a:p>
          <a:p>
            <a:pPr lvl="1" algn="just"/>
            <a:r>
              <a:rPr lang="pt-BR" altLang="pt-BR" sz="2100" dirty="0" err="1">
                <a:latin typeface="+mj-lt"/>
              </a:rPr>
              <a:t>pip</a:t>
            </a:r>
            <a:r>
              <a:rPr lang="pt-BR" altLang="pt-BR" sz="2100" dirty="0">
                <a:latin typeface="+mj-lt"/>
              </a:rPr>
              <a:t> </a:t>
            </a:r>
            <a:r>
              <a:rPr lang="pt-BR" altLang="pt-BR" sz="2100" dirty="0" err="1">
                <a:latin typeface="+mj-lt"/>
              </a:rPr>
              <a:t>install</a:t>
            </a:r>
            <a:r>
              <a:rPr lang="pt-BR" altLang="pt-BR" sz="2100" dirty="0">
                <a:latin typeface="+mj-lt"/>
              </a:rPr>
              <a:t> </a:t>
            </a:r>
            <a:r>
              <a:rPr lang="pt-BR" altLang="pt-BR" sz="2100" dirty="0" err="1">
                <a:latin typeface="+mj-lt"/>
              </a:rPr>
              <a:t>ipdb</a:t>
            </a:r>
            <a:endParaRPr lang="pt-BR" altLang="pt-BR" sz="2100" dirty="0">
              <a:latin typeface="+mj-lt"/>
            </a:endParaRPr>
          </a:p>
          <a:p>
            <a:pPr algn="just"/>
            <a:r>
              <a:rPr lang="pt-BR" altLang="pt-BR" sz="2400" dirty="0">
                <a:latin typeface="+mj-lt"/>
              </a:rPr>
              <a:t>Listar bibliotecas instaladas:</a:t>
            </a:r>
          </a:p>
          <a:p>
            <a:pPr lvl="1" algn="just"/>
            <a:r>
              <a:rPr lang="pt-BR" altLang="pt-BR" sz="2000" dirty="0" err="1">
                <a:latin typeface="+mj-lt"/>
              </a:rPr>
              <a:t>pip</a:t>
            </a:r>
            <a:r>
              <a:rPr lang="pt-BR" altLang="pt-BR" sz="2000" dirty="0">
                <a:latin typeface="+mj-lt"/>
              </a:rPr>
              <a:t> </a:t>
            </a:r>
            <a:r>
              <a:rPr lang="pt-BR" altLang="pt-BR" sz="2000" dirty="0" err="1">
                <a:latin typeface="+mj-lt"/>
              </a:rPr>
              <a:t>freeze</a:t>
            </a:r>
            <a:endParaRPr lang="pt-BR" altLang="pt-BR" sz="2000" dirty="0">
              <a:latin typeface="+mj-lt"/>
            </a:endParaRPr>
          </a:p>
          <a:p>
            <a:pPr algn="just"/>
            <a:r>
              <a:rPr lang="pt-BR" altLang="pt-BR" sz="2400" dirty="0">
                <a:latin typeface="+mj-lt"/>
              </a:rPr>
              <a:t>Salvar bibliotecas instaladas:</a:t>
            </a:r>
          </a:p>
          <a:p>
            <a:pPr lvl="1" algn="just"/>
            <a:r>
              <a:rPr lang="pt-BR" altLang="pt-BR" sz="2000" dirty="0" err="1">
                <a:latin typeface="+mj-lt"/>
              </a:rPr>
              <a:t>pip</a:t>
            </a:r>
            <a:r>
              <a:rPr lang="pt-BR" altLang="pt-BR" sz="2000" dirty="0">
                <a:latin typeface="+mj-lt"/>
              </a:rPr>
              <a:t> </a:t>
            </a:r>
            <a:r>
              <a:rPr lang="pt-BR" altLang="pt-BR" sz="2000" dirty="0" err="1">
                <a:latin typeface="+mj-lt"/>
              </a:rPr>
              <a:t>freeze</a:t>
            </a:r>
            <a:r>
              <a:rPr lang="pt-BR" altLang="pt-BR" sz="2000" dirty="0">
                <a:latin typeface="+mj-lt"/>
              </a:rPr>
              <a:t> &gt; requirements.txt</a:t>
            </a:r>
          </a:p>
          <a:p>
            <a:pPr algn="just"/>
            <a:r>
              <a:rPr lang="pt-BR" altLang="pt-BR" sz="2400" dirty="0">
                <a:latin typeface="+mj-lt"/>
              </a:rPr>
              <a:t>Instalar bibliotecas salvas para um novo </a:t>
            </a:r>
            <a:r>
              <a:rPr lang="pt-BR" altLang="pt-BR" sz="2400" i="1" dirty="0" err="1">
                <a:latin typeface="+mj-lt"/>
              </a:rPr>
              <a:t>VirtualEnv</a:t>
            </a:r>
            <a:r>
              <a:rPr lang="pt-BR" altLang="pt-BR" sz="2400" dirty="0">
                <a:latin typeface="+mj-lt"/>
              </a:rPr>
              <a:t>:</a:t>
            </a:r>
          </a:p>
          <a:p>
            <a:pPr lvl="1" algn="just"/>
            <a:r>
              <a:rPr lang="pt-BR" altLang="pt-BR" sz="2000" dirty="0" err="1">
                <a:latin typeface="+mj-lt"/>
              </a:rPr>
              <a:t>pip</a:t>
            </a:r>
            <a:r>
              <a:rPr lang="pt-BR" altLang="pt-BR" sz="2000" dirty="0">
                <a:latin typeface="+mj-lt"/>
              </a:rPr>
              <a:t> </a:t>
            </a:r>
            <a:r>
              <a:rPr lang="pt-BR" altLang="pt-BR" sz="2000" dirty="0" err="1">
                <a:latin typeface="+mj-lt"/>
              </a:rPr>
              <a:t>install</a:t>
            </a:r>
            <a:r>
              <a:rPr lang="pt-BR" altLang="pt-BR" sz="2000" dirty="0">
                <a:latin typeface="+mj-lt"/>
              </a:rPr>
              <a:t> -r requirements.txt</a:t>
            </a:r>
          </a:p>
          <a:p>
            <a:endParaRPr lang="pt-BR" altLang="pt-BR" sz="2400" dirty="0">
              <a:latin typeface="+mj-lt"/>
            </a:endParaRPr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3836D6AA-1913-4777-9B56-2BD84A8AA567}"/>
              </a:ext>
            </a:extLst>
          </p:cNvPr>
          <p:cNvSpPr txBox="1">
            <a:spLocks/>
          </p:cNvSpPr>
          <p:nvPr/>
        </p:nvSpPr>
        <p:spPr bwMode="auto">
          <a:xfrm>
            <a:off x="2781301" y="288925"/>
            <a:ext cx="68087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1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VirtualEnv</a:t>
            </a:r>
            <a:endParaRPr lang="pt-BR" sz="31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5499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9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4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4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94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4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32AEF67-33B6-4332-AD6C-65638D147F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904413" cy="6859588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E492AB2-54DB-4294-B203-A70230FF14EB}"/>
              </a:ext>
            </a:extLst>
          </p:cNvPr>
          <p:cNvSpPr txBox="1">
            <a:spLocks/>
          </p:cNvSpPr>
          <p:nvPr/>
        </p:nvSpPr>
        <p:spPr bwMode="auto">
          <a:xfrm>
            <a:off x="3569110" y="5896504"/>
            <a:ext cx="6259691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6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... finalizamos, e agora ?</a:t>
            </a:r>
          </a:p>
        </p:txBody>
      </p:sp>
    </p:spTree>
    <p:extLst>
      <p:ext uri="{BB962C8B-B14F-4D97-AF65-F5344CB8AC3E}">
        <p14:creationId xmlns:p14="http://schemas.microsoft.com/office/powerpoint/2010/main" val="42851622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615950" y="1254125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Confira o </a:t>
            </a:r>
            <a:r>
              <a:rPr lang="pt-BR" sz="28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Zen</a:t>
            </a: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pt-BR" sz="2800" b="1" i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of</a:t>
            </a: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</a:t>
            </a:r>
            <a:r>
              <a:rPr lang="pt-BR" sz="28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Python</a:t>
            </a:r>
          </a:p>
        </p:txBody>
      </p:sp>
      <p:sp>
        <p:nvSpPr>
          <p:cNvPr id="4198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4050" y="2025650"/>
            <a:ext cx="8728075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>
              <a:buClrTx/>
            </a:pPr>
            <a:r>
              <a:rPr lang="pt-BR" altLang="pt-BR" sz="2000" dirty="0"/>
              <a:t>O modo </a:t>
            </a:r>
            <a:r>
              <a:rPr lang="pt-BR" altLang="pt-BR" sz="2000" i="1" dirty="0"/>
              <a:t>pythonic</a:t>
            </a:r>
            <a:r>
              <a:rPr lang="pt-BR" altLang="pt-BR" sz="2000" dirty="0"/>
              <a:t>....</a:t>
            </a:r>
          </a:p>
          <a:p>
            <a:endParaRPr lang="pt-BR" alt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15" y="3023960"/>
            <a:ext cx="1226910" cy="3282384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CE4A84BE-7516-45C4-A52A-6BA54F88A182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EFEABD9-2159-4DFF-A2C5-280C2DCAA1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2173" y="2025650"/>
            <a:ext cx="5718742" cy="4610100"/>
          </a:xfrm>
          <a:prstGeom prst="rect">
            <a:avLst/>
          </a:prstGeom>
          <a:ln w="63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93517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552508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>
              <a:defRPr sz="1200">
                <a:solidFill>
                  <a:srgbClr val="000000"/>
                </a:solidFill>
                <a:latin typeface="Sans Serif"/>
              </a:defRPr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Python Mão na Massa!!!</a:t>
            </a:r>
          </a:p>
        </p:txBody>
      </p:sp>
      <p:sp>
        <p:nvSpPr>
          <p:cNvPr id="447491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 typeface="Arial" panose="020B0604020202020204" pitchFamily="34" charset="0"/>
              <a:buAutoNum type="arabicPeriod"/>
            </a:pPr>
            <a:endParaRPr lang="pt-BR" altLang="pt-BR" sz="2000"/>
          </a:p>
        </p:txBody>
      </p:sp>
      <p:sp>
        <p:nvSpPr>
          <p:cNvPr id="410631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7048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lvl="1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BR" altLang="pt-BR" sz="2400" dirty="0"/>
              <a:t>Continue os estudos.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BR" altLang="pt-BR" sz="2400" dirty="0"/>
              <a:t>Faça algo prático.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pt-BR" altLang="pt-BR" sz="2400" dirty="0"/>
              <a:t>Pesquise e teste frameworks.</a:t>
            </a:r>
          </a:p>
          <a:p>
            <a:pPr lvl="1"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  <a:p>
            <a:pPr algn="just">
              <a:spcBef>
                <a:spcPct val="20000"/>
              </a:spcBef>
              <a:buFont typeface="Arial" panose="020B0604020202020204" pitchFamily="34" charset="0"/>
              <a:buChar char="•"/>
            </a:pPr>
            <a:endParaRPr lang="pt-BR" altLang="pt-BR" sz="24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754" y="3673525"/>
            <a:ext cx="1584973" cy="6174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74" r="8984"/>
          <a:stretch>
            <a:fillRect/>
          </a:stretch>
        </p:blipFill>
        <p:spPr bwMode="auto">
          <a:xfrm>
            <a:off x="7175271" y="1955353"/>
            <a:ext cx="2705100" cy="738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4" r="6444"/>
          <a:stretch>
            <a:fillRect/>
          </a:stretch>
        </p:blipFill>
        <p:spPr bwMode="auto">
          <a:xfrm>
            <a:off x="8527821" y="3020716"/>
            <a:ext cx="1204529" cy="635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8758" name="Picture 6" descr="https://encrypted-tbn0.gstatic.com/images?q=tbn:ANd9GcTwcjqTiXiokG2DSdCHtYcMTVkZbNgCM5HxGewQ7QM93GOXndv9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316" y="5889004"/>
            <a:ext cx="1970088" cy="400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47500" name="Imagem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941" y="1066597"/>
            <a:ext cx="1447796" cy="50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8451" y="3670299"/>
            <a:ext cx="5700590" cy="27225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52206" y="1974338"/>
            <a:ext cx="1631548" cy="64620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29310" y="4750038"/>
            <a:ext cx="1927908" cy="803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11"/>
          <a:srcRect l="32108" r="33935"/>
          <a:stretch/>
        </p:blipFill>
        <p:spPr>
          <a:xfrm>
            <a:off x="8745709" y="4266441"/>
            <a:ext cx="802434" cy="8529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6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6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106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8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538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063" y="1831975"/>
            <a:ext cx="7316787" cy="3579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406309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Referências</a:t>
            </a:r>
          </a:p>
        </p:txBody>
      </p:sp>
      <p:sp>
        <p:nvSpPr>
          <p:cNvPr id="122884" name="Espaço Reservado para Conteúdo 2"/>
          <p:cNvSpPr txBox="1">
            <a:spLocks/>
          </p:cNvSpPr>
          <p:nvPr/>
        </p:nvSpPr>
        <p:spPr bwMode="auto">
          <a:xfrm>
            <a:off x="584200" y="1809750"/>
            <a:ext cx="9005888" cy="4403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defTabSz="957263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62000" indent="-342900" defTabSz="957263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 eaLnBrk="0" hangingPunct="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3"/>
              </a:rPr>
              <a:t>http://www.python.org/getit/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kern="0" dirty="0">
                <a:hlinkClick r:id="rId4"/>
              </a:rPr>
              <a:t>https://atom.io/</a:t>
            </a:r>
            <a:endParaRPr lang="pt-BR" altLang="pt-BR" sz="1800" kern="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5"/>
              </a:rPr>
              <a:t>http://pycursos.com/python3-para-desenvolvedores/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6"/>
              </a:rPr>
              <a:t>http://learnpythonthehardway.org/book/ex44.html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7"/>
              </a:rPr>
              <a:t>http://www.ibm.com/developerworks/br/library/l-python3-2/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8"/>
              </a:rPr>
              <a:t>http://wiki.python.org.br/ListaDeExercicios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9"/>
              </a:rPr>
              <a:t>http://www.cbsi.net.br/2015/08/profissionais-com-conhecimentos-em-python-ganham-mais.html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10"/>
              </a:rPr>
              <a:t>http://www.tiobe.com/index.php/content/paperinfo/tpci/index.html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pt-BR" altLang="pt-BR" sz="1800" dirty="0">
                <a:hlinkClick r:id="rId11"/>
              </a:rPr>
              <a:t>http://spectrum.ieee.org/computing/software/the-2015-top-ten-programming-languages/?utm_source=techalert&amp;utm_medium=email&amp;utm_campaign=072315</a:t>
            </a: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18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marL="0" indent="0" algn="just">
              <a:lnSpc>
                <a:spcPct val="150000"/>
              </a:lnSpc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marL="0" indent="0" algn="just">
              <a:lnSpc>
                <a:spcPct val="150000"/>
              </a:lnSpc>
              <a:defRPr/>
            </a:pPr>
            <a:endParaRPr lang="pt-BR" altLang="pt-BR" sz="2000" dirty="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altLang="pt-BR" sz="2000" b="1" i="1" dirty="0"/>
          </a:p>
          <a:p>
            <a:pPr lvl="1" algn="just">
              <a:buFont typeface="Arial" panose="020B0604020202020204" pitchFamily="34" charset="0"/>
              <a:buChar char="•"/>
              <a:defRPr/>
            </a:pPr>
            <a:endParaRPr lang="pt-BR" altLang="pt-BR" sz="2000" b="1" i="1" dirty="0"/>
          </a:p>
          <a:p>
            <a:pPr marL="0" indent="0" algn="just">
              <a:lnSpc>
                <a:spcPct val="150000"/>
              </a:lnSpc>
              <a:defRPr/>
            </a:pPr>
            <a:endParaRPr lang="pt-BR" altLang="pt-BR" i="1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pt-BR" altLang="pt-BR" sz="20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654050" y="1124744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História  - </a:t>
            </a:r>
            <a:r>
              <a:rPr lang="pt-BR" altLang="pt-BR" sz="2400" dirty="0">
                <a:solidFill>
                  <a:srgbClr val="009900"/>
                </a:solidFill>
              </a:rPr>
              <a:t> </a:t>
            </a:r>
            <a:r>
              <a:rPr lang="pt-BR" alt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 linguagem hoje</a:t>
            </a:r>
            <a:endParaRPr lang="pt-BR" sz="28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44036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4050" y="1796690"/>
            <a:ext cx="8907463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 lnSpcReduction="10000"/>
          </a:bodyPr>
          <a:lstStyle/>
          <a:p>
            <a:pPr algn="just"/>
            <a:r>
              <a:rPr lang="pt-BR" sz="2000" dirty="0"/>
              <a:t>Atualmente possui um </a:t>
            </a:r>
            <a:r>
              <a:rPr lang="pt-BR" sz="2000" b="1" dirty="0"/>
              <a:t>modelo de desenvolvimento comunitário</a:t>
            </a:r>
            <a:r>
              <a:rPr lang="pt-BR" sz="2000" dirty="0"/>
              <a:t>, aberto e gerenciado pela organização sem fins lucrativos </a:t>
            </a:r>
            <a:r>
              <a:rPr lang="pt-BR" sz="2000" b="1" dirty="0"/>
              <a:t>Python Software Foundation</a:t>
            </a:r>
            <a:r>
              <a:rPr lang="pt-BR" sz="2000" dirty="0"/>
              <a:t>. </a:t>
            </a:r>
          </a:p>
          <a:p>
            <a:pPr algn="just"/>
            <a:r>
              <a:rPr lang="pt-BR" sz="2000" dirty="0"/>
              <a:t>O padrão de implementação é o </a:t>
            </a:r>
            <a:r>
              <a:rPr lang="pt-BR" sz="2000" b="1" i="1" dirty="0"/>
              <a:t>CPython</a:t>
            </a:r>
            <a:r>
              <a:rPr lang="pt-BR" sz="2000" dirty="0"/>
              <a:t>. </a:t>
            </a:r>
          </a:p>
          <a:p>
            <a:pPr algn="just"/>
            <a:r>
              <a:rPr lang="pt-BR" altLang="pt-BR" sz="2000" dirty="0"/>
              <a:t>Apesar de sua notoriedade no desenvolvimento web, Python é utilizada em diversas outras áreas:</a:t>
            </a:r>
          </a:p>
          <a:p>
            <a:pPr lvl="1"/>
            <a:r>
              <a:rPr lang="pt-BR" altLang="pt-BR" sz="2000" dirty="0"/>
              <a:t>Aplicações desktop;</a:t>
            </a:r>
          </a:p>
          <a:p>
            <a:pPr lvl="1"/>
            <a:r>
              <a:rPr lang="pt-BR" altLang="pt-BR" sz="2000" dirty="0"/>
              <a:t>Computação científica;</a:t>
            </a:r>
          </a:p>
          <a:p>
            <a:pPr lvl="1"/>
            <a:r>
              <a:rPr lang="pt-BR" altLang="pt-BR" sz="2000" dirty="0"/>
              <a:t>Computação gráfica;</a:t>
            </a:r>
          </a:p>
          <a:p>
            <a:pPr lvl="1"/>
            <a:r>
              <a:rPr lang="pt-BR" altLang="pt-BR" sz="2000" dirty="0"/>
              <a:t>Desenvolvimento de games;</a:t>
            </a:r>
          </a:p>
          <a:p>
            <a:pPr lvl="1"/>
            <a:r>
              <a:rPr lang="pt-BR" altLang="pt-BR" sz="2000" b="1" dirty="0" err="1"/>
              <a:t>Machine</a:t>
            </a:r>
            <a:r>
              <a:rPr lang="pt-BR" altLang="pt-BR" sz="2000" b="1" dirty="0"/>
              <a:t> Learning e Data Science;</a:t>
            </a:r>
          </a:p>
          <a:p>
            <a:endParaRPr lang="pt-BR" altLang="pt-BR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83" r="22486"/>
          <a:stretch/>
        </p:blipFill>
        <p:spPr>
          <a:xfrm>
            <a:off x="8000813" y="5028407"/>
            <a:ext cx="1665219" cy="1658041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E66A83ED-2019-4F53-B613-8CACA36C925A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7144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0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40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40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40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40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40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40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0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60401" y="1845252"/>
            <a:ext cx="8913812" cy="390525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lnSpcReduction="10000"/>
          </a:bodyPr>
          <a:lstStyle/>
          <a:p>
            <a:pPr algn="just">
              <a:defRPr/>
            </a:pPr>
            <a:r>
              <a:rPr lang="pt-BR" altLang="pt-BR" sz="2100" dirty="0"/>
              <a:t>Para o desenvolvimento dos códigos em Python requer-se um interpretador Python.</a:t>
            </a:r>
          </a:p>
          <a:p>
            <a:pPr algn="just">
              <a:defRPr/>
            </a:pPr>
            <a:r>
              <a:rPr lang="pt-BR" altLang="pt-BR" sz="2100" dirty="0"/>
              <a:t>Possui versões:</a:t>
            </a:r>
          </a:p>
          <a:p>
            <a:pPr lvl="1"/>
            <a:r>
              <a:rPr lang="pt-BR" altLang="pt-BR" sz="2100" dirty="0"/>
              <a:t>2.7.x - </a:t>
            </a:r>
            <a:r>
              <a:rPr lang="pt-BR" sz="2100" dirty="0"/>
              <a:t>recebeu atualizações de segurança até 2020, encontra-se  descontinuada</a:t>
            </a:r>
            <a:r>
              <a:rPr lang="pt-BR" altLang="pt-BR" sz="2100" dirty="0"/>
              <a:t>;</a:t>
            </a:r>
          </a:p>
          <a:p>
            <a:pPr lvl="1"/>
            <a:r>
              <a:rPr lang="pt-BR" altLang="pt-BR" sz="2100" b="1" dirty="0"/>
              <a:t>3.10.0</a:t>
            </a:r>
            <a:r>
              <a:rPr lang="pt-BR" altLang="pt-BR" sz="2100" dirty="0"/>
              <a:t> – em constante evolução;</a:t>
            </a:r>
          </a:p>
          <a:p>
            <a:r>
              <a:rPr lang="pt-BR" altLang="pt-BR" sz="2100" dirty="0"/>
              <a:t>A versão 3 veio para </a:t>
            </a:r>
            <a:r>
              <a:rPr lang="pt-BR" altLang="pt-BR" sz="2100" b="1" dirty="0"/>
              <a:t>corrigir</a:t>
            </a:r>
            <a:r>
              <a:rPr lang="pt-BR" altLang="pt-BR" sz="2100" dirty="0"/>
              <a:t> </a:t>
            </a:r>
            <a:r>
              <a:rPr lang="pt-BR" altLang="pt-BR" sz="2100" b="1" dirty="0"/>
              <a:t>erros</a:t>
            </a:r>
            <a:r>
              <a:rPr lang="pt-BR" altLang="pt-BR" sz="2100" dirty="0"/>
              <a:t> da </a:t>
            </a:r>
            <a:r>
              <a:rPr lang="pt-BR" altLang="pt-BR" sz="2100" b="1" dirty="0"/>
              <a:t>versão 2, </a:t>
            </a:r>
            <a:r>
              <a:rPr lang="pt-BR" altLang="pt-BR" sz="2100" dirty="0"/>
              <a:t>por isso, para quem está começando a versão 3 é a versão recomendada.</a:t>
            </a:r>
          </a:p>
          <a:p>
            <a:r>
              <a:rPr lang="en-US" sz="2100" dirty="0"/>
              <a:t>As </a:t>
            </a:r>
            <a:r>
              <a:rPr lang="en-US" sz="2100" dirty="0" err="1"/>
              <a:t>versões</a:t>
            </a:r>
            <a:r>
              <a:rPr lang="en-US" sz="2100" dirty="0"/>
              <a:t> a </a:t>
            </a:r>
            <a:r>
              <a:rPr lang="en-US" sz="2100" dirty="0" err="1"/>
              <a:t>partir</a:t>
            </a:r>
            <a:r>
              <a:rPr lang="en-US" sz="2100" dirty="0"/>
              <a:t> do Python 3.9+ </a:t>
            </a:r>
            <a:r>
              <a:rPr lang="en-US" sz="2100" dirty="0" err="1"/>
              <a:t>não</a:t>
            </a:r>
            <a:r>
              <a:rPr lang="en-US" sz="2100" dirty="0"/>
              <a:t> </a:t>
            </a:r>
            <a:r>
              <a:rPr lang="en-US" sz="2100" dirty="0" err="1"/>
              <a:t>podem</a:t>
            </a:r>
            <a:r>
              <a:rPr lang="en-US" sz="2100" dirty="0"/>
              <a:t> </a:t>
            </a:r>
            <a:r>
              <a:rPr lang="en-US" sz="2100" dirty="0" err="1"/>
              <a:t>ser</a:t>
            </a:r>
            <a:r>
              <a:rPr lang="en-US" sz="2100" dirty="0"/>
              <a:t> </a:t>
            </a:r>
            <a:r>
              <a:rPr lang="en-US" sz="2100" dirty="0" err="1"/>
              <a:t>utilizadas</a:t>
            </a:r>
            <a:r>
              <a:rPr lang="en-US" sz="2100" dirty="0"/>
              <a:t> no Windows 7 </a:t>
            </a:r>
            <a:r>
              <a:rPr lang="en-US" sz="2100" dirty="0" err="1"/>
              <a:t>ou</a:t>
            </a:r>
            <a:r>
              <a:rPr lang="en-US" sz="2100" dirty="0"/>
              <a:t> </a:t>
            </a:r>
            <a:r>
              <a:rPr lang="en-US" sz="2100" dirty="0" err="1"/>
              <a:t>anteriores</a:t>
            </a:r>
            <a:r>
              <a:rPr lang="en-US" sz="2100" dirty="0"/>
              <a:t>..</a:t>
            </a:r>
            <a:endParaRPr lang="pt-BR" altLang="pt-BR" sz="2100" dirty="0"/>
          </a:p>
          <a:p>
            <a:pPr algn="just">
              <a:defRPr/>
            </a:pPr>
            <a:endParaRPr lang="pt-BR" altLang="pt-BR" sz="2400" dirty="0"/>
          </a:p>
          <a:p>
            <a:pPr algn="just">
              <a:defRPr/>
            </a:pPr>
            <a:endParaRPr lang="pt-BR" altLang="pt-BR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750" y="5401547"/>
            <a:ext cx="2611438" cy="1177449"/>
          </a:xfrm>
          <a:prstGeom prst="rect">
            <a:avLst/>
          </a:prstGeom>
        </p:spPr>
      </p:pic>
      <p:sp>
        <p:nvSpPr>
          <p:cNvPr id="9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Versões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FB2DA189-24A2-4E1B-9ECC-54E954411B25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50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615950" y="1254125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Quem Usa Python</a:t>
            </a:r>
          </a:p>
        </p:txBody>
      </p:sp>
      <p:pic>
        <p:nvPicPr>
          <p:cNvPr id="45060" name="Picture 2" descr="http://meunovocelular.com/wp-content/uploads/2015/07/google-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9" y="1824831"/>
            <a:ext cx="2476500" cy="139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1" name="Picture 4" descr="http://www.profissionaisdetecnologia.com.br/blog/wp-content/uploads/2014/04/dropbox-logo1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453" y="1266429"/>
            <a:ext cx="1323975" cy="1322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2" name="Picture 6" descr="https://blogs.mcafee.com/wp-content/uploads/Instagram-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4076" y="3835742"/>
            <a:ext cx="1087437" cy="149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4" name="Picture 10" descr="http://s.glbimg.com/en/ho/static/globocom2012/img/fb_marca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51" b="19534"/>
          <a:stretch>
            <a:fillRect/>
          </a:stretch>
        </p:blipFill>
        <p:spPr bwMode="auto">
          <a:xfrm>
            <a:off x="214588" y="5300638"/>
            <a:ext cx="1871663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5065" name="Picture 12" descr="http://www.pbagora.com.br/ew3press/conteudo/20110313213354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88"/>
          <a:stretch>
            <a:fillRect/>
          </a:stretch>
        </p:blipFill>
        <p:spPr bwMode="auto">
          <a:xfrm>
            <a:off x="7138988" y="5526088"/>
            <a:ext cx="2386012" cy="925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7" name="Picture 11" descr="http://www.pavablog.com/wp-content/uploads/2015/05/yahoo_logo_large-100044513-large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975" b="26711"/>
          <a:stretch>
            <a:fillRect/>
          </a:stretch>
        </p:blipFill>
        <p:spPr bwMode="auto">
          <a:xfrm>
            <a:off x="7761750" y="1343757"/>
            <a:ext cx="1885950" cy="559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9" name="Picture 15" descr="http://driverdownload.com.br/wp-content/images/2015/10/microsoft-baixar-drivers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1386" y="3400213"/>
            <a:ext cx="1717675" cy="1146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4" descr="http://nicholas-gill.com/NEWWEBSITE/wp-content/uploads/2011/02/nytimes_logo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0" y="3578618"/>
            <a:ext cx="1481734" cy="11631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https://pbs.twimg.com/profile_images/378800000252568100/7a366ac8d0f934b5318e721ba049e9b1_400x400.pn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132" y="2232620"/>
            <a:ext cx="1368424" cy="13684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29723" y="1790982"/>
            <a:ext cx="1412983" cy="1309890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402537" y="4253289"/>
            <a:ext cx="1624533" cy="1081053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480107" y="5555297"/>
            <a:ext cx="2352627" cy="867093"/>
          </a:xfrm>
          <a:prstGeom prst="rect">
            <a:avLst/>
          </a:prstGeom>
        </p:spPr>
      </p:pic>
      <p:pic>
        <p:nvPicPr>
          <p:cNvPr id="1026" name="Picture 2" descr="esultado de imagem para nokia logo"/>
          <p:cNvPicPr>
            <a:picLocks noChangeAspect="1" noChangeArrowheads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6" t="27461" r="14106" b="26972"/>
          <a:stretch/>
        </p:blipFill>
        <p:spPr bwMode="auto">
          <a:xfrm>
            <a:off x="2086251" y="4939089"/>
            <a:ext cx="1828800" cy="46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5992" y="4153916"/>
            <a:ext cx="2061675" cy="77312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/>
          <a:srcRect l="10251" t="14903" r="9440" b="15636"/>
          <a:stretch/>
        </p:blipFill>
        <p:spPr>
          <a:xfrm>
            <a:off x="8474075" y="2077084"/>
            <a:ext cx="1280815" cy="11078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94585" y="3140491"/>
            <a:ext cx="1973101" cy="96909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390251" y="5707164"/>
            <a:ext cx="1359944" cy="976861"/>
          </a:xfrm>
          <a:prstGeom prst="rect">
            <a:avLst/>
          </a:prstGeom>
        </p:spPr>
      </p:pic>
      <p:sp>
        <p:nvSpPr>
          <p:cNvPr id="21" name="Título 1">
            <a:extLst>
              <a:ext uri="{FF2B5EF4-FFF2-40B4-BE49-F238E27FC236}">
                <a16:creationId xmlns:a16="http://schemas.microsoft.com/office/drawing/2014/main" id="{0786C7AE-3A6B-409C-BB96-2B7D7521044D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9472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615950" y="1254125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História  - </a:t>
            </a:r>
            <a:r>
              <a:rPr lang="pt-BR" altLang="pt-BR" sz="2400" dirty="0">
                <a:solidFill>
                  <a:srgbClr val="009900"/>
                </a:solidFill>
              </a:rPr>
              <a:t> </a:t>
            </a:r>
            <a:r>
              <a:rPr lang="pt-BR" alt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Atualidade</a:t>
            </a:r>
            <a:endParaRPr lang="pt-BR" sz="28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22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4050" y="1960563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</a:pPr>
            <a:r>
              <a:rPr lang="en-US" altLang="pt-BR" sz="2400" dirty="0"/>
              <a:t>The 2022 Top Ten Programming Languages:</a:t>
            </a:r>
            <a:endParaRPr lang="pt-BR" altLang="pt-BR" dirty="0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7291388" y="5973763"/>
            <a:ext cx="2360612" cy="615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pt-BR" altLang="pt-BR" sz="1700" dirty="0"/>
              <a:t>Fonte: IEEE Spectrum</a:t>
            </a:r>
          </a:p>
          <a:p>
            <a:pPr algn="r"/>
            <a:r>
              <a:rPr lang="pt-BR" altLang="pt-BR" sz="1700" dirty="0"/>
              <a:t>04/10/2022</a:t>
            </a:r>
          </a:p>
        </p:txBody>
      </p:sp>
      <p:pic>
        <p:nvPicPr>
          <p:cNvPr id="52232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2219325"/>
            <a:ext cx="1681162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B0FAFB0-E8DF-4E5E-9BFB-1426760D1E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0626"/>
          <a:stretch/>
        </p:blipFill>
        <p:spPr>
          <a:xfrm>
            <a:off x="175750" y="2743773"/>
            <a:ext cx="7214945" cy="3229990"/>
          </a:xfrm>
          <a:prstGeom prst="rect">
            <a:avLst/>
          </a:prstGeom>
        </p:spPr>
      </p:pic>
      <p:sp>
        <p:nvSpPr>
          <p:cNvPr id="7" name="Retângulo de cantos arredondados 6"/>
          <p:cNvSpPr>
            <a:spLocks noChangeArrowheads="1"/>
          </p:cNvSpPr>
          <p:nvPr/>
        </p:nvSpPr>
        <p:spPr bwMode="auto">
          <a:xfrm>
            <a:off x="522288" y="2800213"/>
            <a:ext cx="6748462" cy="376511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70375D7-4338-4674-8501-822084D8A25E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4954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5D7673-86E9-4C8B-A896-352863094ED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371"/>
          <a:stretch/>
        </p:blipFill>
        <p:spPr>
          <a:xfrm>
            <a:off x="615950" y="2484739"/>
            <a:ext cx="6233653" cy="4262178"/>
          </a:xfrm>
          <a:prstGeom prst="rect">
            <a:avLst/>
          </a:prstGeom>
        </p:spPr>
      </p:pic>
      <p:sp>
        <p:nvSpPr>
          <p:cNvPr id="4" name="Título 1"/>
          <p:cNvSpPr txBox="1">
            <a:spLocks/>
          </p:cNvSpPr>
          <p:nvPr/>
        </p:nvSpPr>
        <p:spPr bwMode="auto">
          <a:xfrm>
            <a:off x="615950" y="1254125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História  - </a:t>
            </a:r>
            <a:r>
              <a:rPr lang="pt-BR" altLang="pt-BR" sz="2400" dirty="0">
                <a:solidFill>
                  <a:srgbClr val="009900"/>
                </a:solidFill>
              </a:rPr>
              <a:t> </a:t>
            </a:r>
            <a:r>
              <a:rPr lang="pt-BR" alt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Atualidade</a:t>
            </a:r>
            <a:endParaRPr lang="pt-BR" sz="28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2228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4050" y="1960563"/>
            <a:ext cx="9158288" cy="524176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buClrTx/>
            </a:pPr>
            <a:r>
              <a:rPr lang="en-US" altLang="pt-BR" sz="2400" dirty="0"/>
              <a:t>TIOBE Index para </a:t>
            </a:r>
            <a:r>
              <a:rPr lang="en-US" altLang="pt-BR" sz="2400" dirty="0" err="1"/>
              <a:t>Outubro</a:t>
            </a:r>
            <a:r>
              <a:rPr lang="en-US" altLang="pt-BR" sz="2400" dirty="0"/>
              <a:t> de 2022:</a:t>
            </a:r>
            <a:endParaRPr lang="pt-BR" altLang="pt-BR" dirty="0"/>
          </a:p>
        </p:txBody>
      </p:sp>
      <p:sp>
        <p:nvSpPr>
          <p:cNvPr id="6" name="CaixaDeTexto 5"/>
          <p:cNvSpPr txBox="1">
            <a:spLocks noChangeArrowheads="1"/>
          </p:cNvSpPr>
          <p:nvPr/>
        </p:nvSpPr>
        <p:spPr bwMode="auto">
          <a:xfrm>
            <a:off x="8134340" y="5973763"/>
            <a:ext cx="1517660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r"/>
            <a:r>
              <a:rPr lang="pt-BR" altLang="pt-BR" sz="1700" dirty="0"/>
              <a:t>Fonte: TIOBE</a:t>
            </a:r>
          </a:p>
          <a:p>
            <a:pPr algn="r"/>
            <a:r>
              <a:rPr lang="pt-BR" altLang="pt-BR" sz="1700" dirty="0"/>
              <a:t>04/10/2022</a:t>
            </a:r>
          </a:p>
        </p:txBody>
      </p:sp>
      <p:pic>
        <p:nvPicPr>
          <p:cNvPr id="52232" name="Imagem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0963" y="2219325"/>
            <a:ext cx="1681162" cy="153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tângulo de cantos arredondados 6"/>
          <p:cNvSpPr>
            <a:spLocks noChangeArrowheads="1"/>
          </p:cNvSpPr>
          <p:nvPr/>
        </p:nvSpPr>
        <p:spPr bwMode="auto">
          <a:xfrm>
            <a:off x="615950" y="2795485"/>
            <a:ext cx="6233652" cy="376511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endParaRPr lang="pt-BR" altLang="pt-BR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D2C9633E-22F3-4F36-91DF-A2CC54B639C6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1077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891" y="2332687"/>
            <a:ext cx="3219450" cy="3219450"/>
          </a:xfrm>
          <a:prstGeom prst="rect">
            <a:avLst/>
          </a:prstGeom>
        </p:spPr>
      </p:pic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88075" y="3226089"/>
            <a:ext cx="532781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3600" b="1" kern="0" dirty="0">
                <a:solidFill>
                  <a:srgbClr val="009900"/>
                </a:solidFill>
              </a:rPr>
              <a:t>Ferramentas de Desenvolvimento</a:t>
            </a:r>
            <a:endParaRPr lang="pt-BR" altLang="pt-BR" sz="2800" b="1" kern="0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79570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9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431800" y="1724025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pt-BR" altLang="pt-BR" sz="2200" dirty="0"/>
              <a:t>Para sistemas operacionais Windows é necessário baixar e instalar o interpretador Python.</a:t>
            </a:r>
          </a:p>
          <a:p>
            <a:r>
              <a:rPr lang="pt-BR" altLang="pt-BR" sz="2200" dirty="0"/>
              <a:t>Ao contrário da maioria das distribuições Linux, o Windows não vem com o Python instalado.</a:t>
            </a:r>
          </a:p>
          <a:p>
            <a:r>
              <a:rPr lang="pt-BR" altLang="pt-BR" sz="2200" dirty="0"/>
              <a:t>Disponível em: https://www.python.org/getit/</a:t>
            </a:r>
          </a:p>
        </p:txBody>
      </p:sp>
      <p:pic>
        <p:nvPicPr>
          <p:cNvPr id="19461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9" t="8307" r="2226" b="17906"/>
          <a:stretch>
            <a:fillRect/>
          </a:stretch>
        </p:blipFill>
        <p:spPr bwMode="auto">
          <a:xfrm>
            <a:off x="2956437" y="3890195"/>
            <a:ext cx="6138863" cy="279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099B898C-92C9-447B-9C6B-8D3441BB1029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Ferramentas de Desenvolvimento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272F28CE-8FF5-4E07-ADBC-2B7D58AA478B}"/>
              </a:ext>
            </a:extLst>
          </p:cNvPr>
          <p:cNvSpPr txBox="1">
            <a:spLocks/>
          </p:cNvSpPr>
          <p:nvPr/>
        </p:nvSpPr>
        <p:spPr bwMode="auto">
          <a:xfrm>
            <a:off x="431800" y="1132061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4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Interpretador Python</a:t>
            </a:r>
          </a:p>
        </p:txBody>
      </p:sp>
    </p:spTree>
    <p:extLst>
      <p:ext uri="{BB962C8B-B14F-4D97-AF65-F5344CB8AC3E}">
        <p14:creationId xmlns:p14="http://schemas.microsoft.com/office/powerpoint/2010/main" val="182686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9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431800" y="1676400"/>
            <a:ext cx="9158288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just"/>
            <a:endParaRPr lang="pt-BR" altLang="pt-BR" sz="2200"/>
          </a:p>
          <a:p>
            <a:pPr algn="just"/>
            <a:endParaRPr lang="pt-BR" altLang="pt-BR" sz="2200"/>
          </a:p>
        </p:txBody>
      </p:sp>
      <p:sp>
        <p:nvSpPr>
          <p:cNvPr id="5" name="Espaço Reservado para Conteúdo 2"/>
          <p:cNvSpPr txBox="1">
            <a:spLocks/>
          </p:cNvSpPr>
          <p:nvPr/>
        </p:nvSpPr>
        <p:spPr bwMode="auto">
          <a:xfrm>
            <a:off x="584200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defRPr/>
            </a:pPr>
            <a:r>
              <a:rPr lang="pt-BR" altLang="pt-BR" sz="2000" kern="0" dirty="0"/>
              <a:t>Como editor de texto utilizaremos o </a:t>
            </a:r>
            <a:r>
              <a:rPr lang="pt-BR" altLang="pt-BR" sz="2000" b="1" i="1" kern="0" dirty="0"/>
              <a:t>Visual Studio </a:t>
            </a:r>
            <a:r>
              <a:rPr lang="pt-BR" altLang="pt-BR" sz="2000" b="1" i="1" kern="0" dirty="0" err="1"/>
              <a:t>Code</a:t>
            </a:r>
            <a:r>
              <a:rPr lang="pt-BR" altLang="pt-BR" sz="2000" kern="0" dirty="0"/>
              <a:t>.</a:t>
            </a:r>
          </a:p>
          <a:p>
            <a:pPr algn="just">
              <a:defRPr/>
            </a:pPr>
            <a:r>
              <a:rPr lang="pt-BR" altLang="pt-BR" sz="2000" kern="0" dirty="0"/>
              <a:t>Desenvolvido pela </a:t>
            </a:r>
            <a:r>
              <a:rPr lang="pt-BR" altLang="pt-BR" sz="2000" b="1" i="1" kern="0" dirty="0"/>
              <a:t>Microsoft</a:t>
            </a:r>
            <a:r>
              <a:rPr lang="pt-BR" altLang="pt-BR" sz="2000" kern="0" dirty="0"/>
              <a:t>.</a:t>
            </a:r>
          </a:p>
          <a:p>
            <a:pPr algn="just">
              <a:defRPr/>
            </a:pPr>
            <a:r>
              <a:rPr lang="pt-BR" altLang="pt-BR" sz="2000" kern="0" dirty="0"/>
              <a:t>Projeto </a:t>
            </a:r>
            <a:r>
              <a:rPr lang="pt-BR" altLang="pt-BR" sz="2000" b="1" i="1" kern="0" dirty="0" err="1"/>
              <a:t>Free</a:t>
            </a:r>
            <a:r>
              <a:rPr lang="pt-BR" altLang="pt-BR" sz="2000" kern="0" dirty="0"/>
              <a:t> e </a:t>
            </a:r>
            <a:r>
              <a:rPr lang="pt-BR" altLang="pt-BR" sz="2000" b="1" i="1" kern="0" dirty="0"/>
              <a:t>Open </a:t>
            </a:r>
            <a:r>
              <a:rPr lang="pt-BR" altLang="pt-BR" sz="2000" b="1" i="1" kern="0" dirty="0" err="1"/>
              <a:t>Source</a:t>
            </a:r>
            <a:r>
              <a:rPr lang="pt-BR" altLang="pt-BR" sz="2000" b="1" kern="0" dirty="0"/>
              <a:t> </a:t>
            </a:r>
            <a:r>
              <a:rPr lang="pt-BR" altLang="pt-BR" sz="2000" kern="0" dirty="0"/>
              <a:t>para todas as plataformas.</a:t>
            </a:r>
          </a:p>
          <a:p>
            <a:pPr>
              <a:defRPr/>
            </a:pPr>
            <a:r>
              <a:rPr lang="pt-BR" altLang="pt-BR" sz="2000" kern="0" dirty="0"/>
              <a:t>Disponibilizado de forma </a:t>
            </a:r>
            <a:r>
              <a:rPr lang="pt-BR" altLang="pt-BR" sz="2000" b="1" kern="0" dirty="0"/>
              <a:t>gratuita</a:t>
            </a:r>
            <a:r>
              <a:rPr lang="pt-BR" altLang="pt-BR" sz="2000" kern="0" dirty="0"/>
              <a:t>, através do link: </a:t>
            </a:r>
            <a:r>
              <a:rPr lang="pt-BR" altLang="pt-BR" sz="2000" kern="0" dirty="0">
                <a:hlinkClick r:id="rId3"/>
              </a:rPr>
              <a:t>https://code.visualstudio.com/</a:t>
            </a:r>
            <a:r>
              <a:rPr lang="pt-BR" altLang="pt-BR" sz="2000" kern="0" dirty="0"/>
              <a:t> </a:t>
            </a:r>
          </a:p>
          <a:p>
            <a:pPr algn="just">
              <a:defRPr/>
            </a:pPr>
            <a:r>
              <a:rPr lang="pt-BR" altLang="pt-BR" sz="2000" kern="0" dirty="0"/>
              <a:t>Para instalar basta acessar o link acima e selecionar a opção de download.</a:t>
            </a:r>
          </a:p>
          <a:p>
            <a:pPr algn="just">
              <a:defRPr/>
            </a:pPr>
            <a:endParaRPr lang="pt-BR" altLang="pt-BR" sz="20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4868" y="4295720"/>
            <a:ext cx="4763864" cy="2365645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BA9B1E20-BDCE-46D2-8B34-20F2863AF174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Ferramentas de Desenvolvimento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2F8F6152-50C2-4583-97D9-AE9DF23316D8}"/>
              </a:ext>
            </a:extLst>
          </p:cNvPr>
          <p:cNvSpPr txBox="1">
            <a:spLocks/>
          </p:cNvSpPr>
          <p:nvPr/>
        </p:nvSpPr>
        <p:spPr bwMode="auto">
          <a:xfrm>
            <a:off x="431800" y="1132061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4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Editor de Textos</a:t>
            </a:r>
          </a:p>
        </p:txBody>
      </p:sp>
    </p:spTree>
    <p:extLst>
      <p:ext uri="{BB962C8B-B14F-4D97-AF65-F5344CB8AC3E}">
        <p14:creationId xmlns:p14="http://schemas.microsoft.com/office/powerpoint/2010/main" val="229010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585787" y="1907381"/>
            <a:ext cx="8289925" cy="41656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defTabSz="457200">
              <a:buClrTx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Arial" charset="0"/>
                <a:cs typeface="Arial" charset="0"/>
              </a:rPr>
              <a:t>Carga horária: </a:t>
            </a:r>
            <a:r>
              <a:rPr lang="pt-BR" altLang="pt-BR" sz="2000" dirty="0">
                <a:solidFill>
                  <a:schemeClr val="tx1"/>
                </a:solidFill>
                <a:latin typeface="Arial" charset="0"/>
                <a:cs typeface="Arial" charset="0"/>
              </a:rPr>
              <a:t>5 horas.</a:t>
            </a:r>
          </a:p>
          <a:p>
            <a:pPr marL="342900" indent="-342900" defTabSz="457200">
              <a:buClrTx/>
              <a:defRPr/>
            </a:pPr>
            <a:r>
              <a:rPr lang="pt-BR" altLang="pt-BR" sz="2000" b="1" dirty="0">
                <a:solidFill>
                  <a:schemeClr val="tx1"/>
                </a:solidFill>
                <a:latin typeface="Arial" charset="0"/>
                <a:cs typeface="Arial" charset="0"/>
              </a:rPr>
              <a:t>Resumo da ementa: </a:t>
            </a:r>
            <a:r>
              <a:rPr lang="pt-BR" altLang="pt-BR" sz="2000" i="1" dirty="0">
                <a:solidFill>
                  <a:schemeClr val="tx1"/>
                </a:solidFill>
                <a:latin typeface="Arial" charset="0"/>
                <a:cs typeface="Arial" charset="0"/>
              </a:rPr>
              <a:t>Este mini curso é uma introdução prática a linguagem de programação Python</a:t>
            </a:r>
            <a:r>
              <a:rPr lang="pt-BR" altLang="pt-BR" sz="2400" i="1" dirty="0">
                <a:solidFill>
                  <a:srgbClr val="009900"/>
                </a:solidFill>
              </a:rPr>
              <a:t>.</a:t>
            </a: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4730750" y="350838"/>
            <a:ext cx="4743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>
                <a:solidFill>
                  <a:schemeClr val="bg1"/>
                </a:solidFill>
              </a:rPr>
              <a:t>Organização do Curso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9560484-5ADA-4108-8C8E-788D58997C1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9497" y="5486400"/>
            <a:ext cx="1534703" cy="1173162"/>
          </a:xfrm>
          <a:prstGeom prst="rect">
            <a:avLst/>
          </a:prstGeom>
        </p:spPr>
      </p:pic>
      <p:sp>
        <p:nvSpPr>
          <p:cNvPr id="5" name="Título 1">
            <a:extLst>
              <a:ext uri="{FF2B5EF4-FFF2-40B4-BE49-F238E27FC236}">
                <a16:creationId xmlns:a16="http://schemas.microsoft.com/office/drawing/2014/main" id="{5E87EDCE-52C2-46A6-B4C0-B9B251212B45}"/>
              </a:ext>
            </a:extLst>
          </p:cNvPr>
          <p:cNvSpPr txBox="1">
            <a:spLocks/>
          </p:cNvSpPr>
          <p:nvPr/>
        </p:nvSpPr>
        <p:spPr bwMode="auto">
          <a:xfrm>
            <a:off x="3597275" y="288925"/>
            <a:ext cx="5969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6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Organização Mini Curso</a:t>
            </a:r>
            <a:endParaRPr lang="pt-BR" sz="3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8225" y="3849329"/>
            <a:ext cx="2833688" cy="280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 bwMode="auto">
          <a:xfrm>
            <a:off x="469900" y="981076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4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Interpretador Interativo do Python</a:t>
            </a:r>
            <a:endParaRPr lang="pt-BR" sz="2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687513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Python 3 disponibiliza um interpretador interativo.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Um terminal onde você pode fazer testes dinamicamente.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Você implementa e executa seu código Python.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Conhecido como </a:t>
            </a:r>
            <a:r>
              <a:rPr lang="en-US" altLang="pt-BR" sz="2000" b="1" kern="0" dirty="0"/>
              <a:t>IDLE</a:t>
            </a:r>
            <a:r>
              <a:rPr lang="en-US" altLang="pt-BR" sz="2000" kern="0" dirty="0"/>
              <a:t> - </a:t>
            </a:r>
            <a:r>
              <a:rPr lang="en-US" altLang="pt-BR" sz="2000" i="1" kern="0" dirty="0"/>
              <a:t>Integrated Development Environment.</a:t>
            </a:r>
            <a:endParaRPr lang="pt-BR" altLang="pt-BR" sz="2000" i="1" kern="0" dirty="0"/>
          </a:p>
          <a:p>
            <a:pPr algn="just">
              <a:defRPr/>
            </a:pPr>
            <a:endParaRPr lang="pt-BR" altLang="pt-BR" sz="2000" kern="0" dirty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02B7B758-0116-428B-9FC7-C1D240E117DA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Ferramentas de Desenvolvimento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31277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022350"/>
            <a:ext cx="90185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Executando o IDLE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728788"/>
            <a:ext cx="9158288" cy="1425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defRPr/>
            </a:pPr>
            <a:r>
              <a:rPr lang="pt-BR" altLang="pt-BR" sz="2000" kern="0" dirty="0"/>
              <a:t>Acesse o executável:</a:t>
            </a:r>
          </a:p>
          <a:p>
            <a:pPr lvl="1" algn="just">
              <a:defRPr/>
            </a:pPr>
            <a:r>
              <a:rPr lang="pt-BR" altLang="pt-BR" sz="2000" kern="0" dirty="0"/>
              <a:t>Iniciar -&gt; Python 3.10 -&gt; IDLE (Python GUI)</a:t>
            </a:r>
          </a:p>
          <a:p>
            <a:pPr algn="just">
              <a:defRPr/>
            </a:pPr>
            <a:r>
              <a:rPr lang="pt-BR" altLang="pt-BR" sz="2000" kern="0" dirty="0"/>
              <a:t>Escreva </a:t>
            </a:r>
            <a:r>
              <a:rPr lang="pt-BR" altLang="pt-BR" sz="2500" kern="0" dirty="0"/>
              <a:t>seu código e aperte </a:t>
            </a:r>
            <a:r>
              <a:rPr lang="pt-BR" altLang="pt-BR" sz="2500" i="1" kern="0" dirty="0" err="1"/>
              <a:t>Enter</a:t>
            </a:r>
            <a:r>
              <a:rPr lang="pt-BR" altLang="pt-BR" sz="2500" kern="0" dirty="0"/>
              <a:t>:</a:t>
            </a:r>
          </a:p>
          <a:p>
            <a:pPr marL="0" indent="0" algn="just">
              <a:buFontTx/>
              <a:buNone/>
              <a:defRPr/>
            </a:pPr>
            <a:endParaRPr lang="pt-BR" altLang="pt-BR" sz="2000" kern="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69" y="3154363"/>
            <a:ext cx="3809700" cy="3302764"/>
          </a:xfrm>
          <a:prstGeom prst="rect">
            <a:avLst/>
          </a:prstGeom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8512AB0C-A15D-4EFA-8FF8-8725587CA6A0}"/>
              </a:ext>
            </a:extLst>
          </p:cNvPr>
          <p:cNvSpPr txBox="1">
            <a:spLocks/>
          </p:cNvSpPr>
          <p:nvPr/>
        </p:nvSpPr>
        <p:spPr bwMode="auto">
          <a:xfrm>
            <a:off x="2551112" y="334470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Ferramentas de Desenvolvimento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220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Espaço Reservado para Conteúdo 2"/>
          <p:cNvSpPr>
            <a:spLocks noGrp="1"/>
          </p:cNvSpPr>
          <p:nvPr>
            <p:ph type="body" idx="1"/>
          </p:nvPr>
        </p:nvSpPr>
        <p:spPr bwMode="auto">
          <a:xfrm>
            <a:off x="1081994" y="1639510"/>
            <a:ext cx="8002587" cy="1501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algn="ctr"/>
            <a:r>
              <a:rPr lang="pt-BR" altLang="pt-BR" sz="4100" b="1" dirty="0">
                <a:solidFill>
                  <a:srgbClr val="009900"/>
                </a:solidFill>
              </a:rPr>
              <a:t>Conhecendo a Linguagem Python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981" y="3573885"/>
            <a:ext cx="3765370" cy="30217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423" y="2987097"/>
            <a:ext cx="6043540" cy="3371526"/>
          </a:xfrm>
          <a:prstGeom prst="rect">
            <a:avLst/>
          </a:prstGeom>
        </p:spPr>
      </p:pic>
      <p:sp>
        <p:nvSpPr>
          <p:cNvPr id="37891" name="Espaço Reservado para Conteúdo 2"/>
          <p:cNvSpPr>
            <a:spLocks noGrp="1"/>
          </p:cNvSpPr>
          <p:nvPr>
            <p:ph type="body" idx="4294967295"/>
          </p:nvPr>
        </p:nvSpPr>
        <p:spPr bwMode="auto">
          <a:xfrm>
            <a:off x="950912" y="1409649"/>
            <a:ext cx="8002588" cy="15017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r>
              <a:rPr lang="pt-BR" altLang="pt-BR" sz="4400" b="1" dirty="0">
                <a:solidFill>
                  <a:srgbClr val="009900"/>
                </a:solidFill>
              </a:rPr>
              <a:t>Modules</a:t>
            </a:r>
            <a:endParaRPr lang="pt-BR" altLang="pt-BR" sz="4100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18023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 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Modules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Cada </a:t>
            </a:r>
            <a:r>
              <a:rPr lang="pt-BR" sz="2000" b="1" dirty="0"/>
              <a:t>arquivo</a:t>
            </a:r>
            <a:r>
              <a:rPr lang="pt-BR" sz="2000" dirty="0"/>
              <a:t> em Python é chamado de </a:t>
            </a:r>
            <a:r>
              <a:rPr lang="pt-BR" sz="2000" b="1" i="1" dirty="0"/>
              <a:t>module (ou módulo)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O nome do arquivo é o módulo com o sufixo </a:t>
            </a:r>
            <a:r>
              <a:rPr lang="pt-BR" sz="2000" b="1" i="1" dirty="0"/>
              <a:t>.</a:t>
            </a:r>
            <a:r>
              <a:rPr lang="pt-BR" sz="2000" b="1" i="1" dirty="0" err="1"/>
              <a:t>py</a:t>
            </a:r>
            <a:r>
              <a:rPr lang="pt-BR" sz="2000" b="1" i="1" dirty="0"/>
              <a:t> </a:t>
            </a:r>
            <a:r>
              <a:rPr lang="pt-BR" sz="2000" dirty="0"/>
              <a:t>adicionado.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Módulos são um </a:t>
            </a:r>
            <a:r>
              <a:rPr lang="pt-BR" sz="2000" b="1" dirty="0"/>
              <a:t>conjunto</a:t>
            </a:r>
            <a:r>
              <a:rPr lang="pt-BR" sz="2000" dirty="0"/>
              <a:t> de códigos como: </a:t>
            </a:r>
            <a:r>
              <a:rPr lang="pt-BR" sz="2000" b="1" dirty="0"/>
              <a:t>funções</a:t>
            </a:r>
            <a:r>
              <a:rPr lang="pt-BR" sz="2000" dirty="0"/>
              <a:t>, </a:t>
            </a:r>
            <a:r>
              <a:rPr lang="pt-BR" sz="2000" b="1" dirty="0"/>
              <a:t>classes</a:t>
            </a:r>
            <a:r>
              <a:rPr lang="pt-BR" sz="2000" dirty="0"/>
              <a:t>, </a:t>
            </a:r>
            <a:r>
              <a:rPr lang="pt-BR" sz="2000" b="1" dirty="0"/>
              <a:t>variáveis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Módulos se comunicam através do comando </a:t>
            </a:r>
            <a:r>
              <a:rPr lang="pt-BR" sz="2000" b="1" i="1" dirty="0"/>
              <a:t>import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É boa prática: todos os </a:t>
            </a:r>
            <a:r>
              <a:rPr lang="pt-BR" altLang="pt-BR" sz="2000" b="1" i="1" kern="0" dirty="0" err="1"/>
              <a:t>import</a:t>
            </a:r>
            <a:r>
              <a:rPr lang="pt-BR" altLang="pt-BR" sz="2000" kern="0" dirty="0"/>
              <a:t> no </a:t>
            </a:r>
            <a:r>
              <a:rPr lang="pt-BR" altLang="pt-BR" sz="2000" b="1" kern="0" dirty="0"/>
              <a:t>início</a:t>
            </a:r>
            <a:r>
              <a:rPr lang="pt-BR" altLang="pt-BR" sz="2000" kern="0" dirty="0"/>
              <a:t> do módulo.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4545" y="4754707"/>
            <a:ext cx="4842831" cy="150754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520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Modules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Os programas em Python inicialmente </a:t>
            </a:r>
            <a:r>
              <a:rPr lang="pt-BR" sz="2000" b="1" dirty="0"/>
              <a:t>operam</a:t>
            </a:r>
            <a:r>
              <a:rPr lang="pt-BR" sz="2000" dirty="0"/>
              <a:t> com um </a:t>
            </a:r>
            <a:r>
              <a:rPr lang="pt-BR" sz="2000" b="1" dirty="0"/>
              <a:t>conjunto básico </a:t>
            </a:r>
            <a:r>
              <a:rPr lang="pt-BR" sz="2000" dirty="0"/>
              <a:t>de recursos, porém, caso haja necessidade, podemos </a:t>
            </a:r>
            <a:r>
              <a:rPr lang="pt-BR" sz="2000" b="1" dirty="0"/>
              <a:t>IMPORTAR</a:t>
            </a:r>
            <a:r>
              <a:rPr lang="pt-BR" sz="2000" dirty="0"/>
              <a:t> nova bibliotecas ou módulo a fim de </a:t>
            </a:r>
            <a:r>
              <a:rPr lang="pt-BR" sz="2000" b="1" dirty="0"/>
              <a:t>adicionarmos</a:t>
            </a:r>
            <a:r>
              <a:rPr lang="pt-BR" sz="2000" dirty="0"/>
              <a:t> mais </a:t>
            </a:r>
            <a:r>
              <a:rPr lang="pt-BR" sz="2000" b="1" dirty="0"/>
              <a:t>recursos</a:t>
            </a:r>
            <a:r>
              <a:rPr lang="pt-BR" sz="200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Existem duas formas de importar bibliotecas externas no Python, são elas: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b="1" i="1" dirty="0" err="1">
                <a:solidFill>
                  <a:schemeClr val="accent2"/>
                </a:solidFill>
              </a:rPr>
              <a:t>import</a:t>
            </a:r>
            <a:r>
              <a:rPr lang="pt-BR" sz="2000" dirty="0"/>
              <a:t> </a:t>
            </a:r>
            <a:r>
              <a:rPr lang="pt-BR" sz="2000" i="1" dirty="0" err="1"/>
              <a:t>nova_biblioteca</a:t>
            </a:r>
            <a:r>
              <a:rPr lang="pt-BR" sz="2000" dirty="0"/>
              <a:t> -&gt; importa uma biblioteca inteira de recursos;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b="1" i="1" dirty="0" err="1">
                <a:solidFill>
                  <a:schemeClr val="accent2"/>
                </a:solidFill>
              </a:rPr>
              <a:t>from</a:t>
            </a:r>
            <a:r>
              <a:rPr lang="pt-BR" sz="2000" i="1" dirty="0"/>
              <a:t> </a:t>
            </a:r>
            <a:r>
              <a:rPr lang="pt-BR" sz="2000" i="1" dirty="0" err="1"/>
              <a:t>nova_biblioteca</a:t>
            </a:r>
            <a:r>
              <a:rPr lang="pt-BR" sz="2000" i="1" dirty="0"/>
              <a:t> </a:t>
            </a:r>
            <a:r>
              <a:rPr lang="pt-BR" sz="2000" b="1" i="1" dirty="0" err="1">
                <a:solidFill>
                  <a:schemeClr val="accent2"/>
                </a:solidFill>
              </a:rPr>
              <a:t>import</a:t>
            </a:r>
            <a:r>
              <a:rPr lang="pt-BR" sz="2000" i="1" dirty="0"/>
              <a:t> </a:t>
            </a:r>
            <a:r>
              <a:rPr lang="pt-BR" sz="2000" i="1" dirty="0" err="1"/>
              <a:t>parte_da_nova_biblioteca</a:t>
            </a:r>
            <a:r>
              <a:rPr lang="pt-BR" sz="2000" dirty="0"/>
              <a:t> -&gt; importa apenas um recurso específico de uma biblioteca.</a:t>
            </a:r>
            <a:endParaRPr lang="pt-BR" altLang="pt-BR" sz="2000" kern="0" dirty="0"/>
          </a:p>
        </p:txBody>
      </p:sp>
    </p:spTree>
    <p:extLst>
      <p:ext uri="{BB962C8B-B14F-4D97-AF65-F5344CB8AC3E}">
        <p14:creationId xmlns:p14="http://schemas.microsoft.com/office/powerpoint/2010/main" val="4282309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Modules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defRPr/>
            </a:pPr>
            <a:r>
              <a:rPr lang="pt-BR" sz="2000" dirty="0"/>
              <a:t>Confira um exemplo prático com as classes do módulo </a:t>
            </a:r>
            <a:r>
              <a:rPr lang="pt-BR" sz="2000" i="1" dirty="0" err="1"/>
              <a:t>datetime</a:t>
            </a:r>
            <a:r>
              <a:rPr lang="pt-BR" sz="2000" dirty="0"/>
              <a:t>:</a:t>
            </a:r>
            <a:endParaRPr lang="pt-BR" altLang="pt-BR" sz="2000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02" y="2543318"/>
            <a:ext cx="4374645" cy="1238107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/>
          <a:srcRect r="11302"/>
          <a:stretch/>
        </p:blipFill>
        <p:spPr>
          <a:xfrm>
            <a:off x="687820" y="4424938"/>
            <a:ext cx="4599708" cy="173283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5388324" y="2962316"/>
            <a:ext cx="39725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Importando</a:t>
            </a:r>
            <a:r>
              <a:rPr lang="en-US" sz="2000" dirty="0"/>
              <a:t> </a:t>
            </a:r>
            <a:r>
              <a:rPr lang="en-US" sz="2000" dirty="0" err="1"/>
              <a:t>apenas</a:t>
            </a:r>
            <a:r>
              <a:rPr lang="en-US" sz="2000" dirty="0"/>
              <a:t> a </a:t>
            </a:r>
            <a:r>
              <a:rPr lang="en-US" sz="2000" dirty="0" err="1"/>
              <a:t>classe</a:t>
            </a:r>
            <a:r>
              <a:rPr lang="en-US" sz="2000" dirty="0"/>
              <a:t> </a:t>
            </a:r>
            <a:r>
              <a:rPr lang="en-US" sz="2000" b="1" i="1" dirty="0"/>
              <a:t>date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92311" y="5091299"/>
            <a:ext cx="42979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err="1"/>
              <a:t>Importando</a:t>
            </a:r>
            <a:r>
              <a:rPr lang="en-US" sz="2000" dirty="0"/>
              <a:t> </a:t>
            </a:r>
            <a:r>
              <a:rPr lang="en-US" sz="2000" dirty="0" err="1"/>
              <a:t>todo</a:t>
            </a:r>
            <a:r>
              <a:rPr lang="en-US" sz="2000" dirty="0"/>
              <a:t> o </a:t>
            </a:r>
            <a:r>
              <a:rPr lang="en-US" sz="2000" dirty="0" err="1"/>
              <a:t>módulo</a:t>
            </a:r>
            <a:r>
              <a:rPr lang="en-US" sz="2000" dirty="0"/>
              <a:t> </a:t>
            </a:r>
            <a:r>
              <a:rPr lang="en-US" sz="2000" b="1" i="1" dirty="0" err="1"/>
              <a:t>datetime</a:t>
            </a:r>
            <a:endParaRPr lang="en-US" sz="2000" b="1" i="1" dirty="0"/>
          </a:p>
        </p:txBody>
      </p:sp>
    </p:spTree>
    <p:extLst>
      <p:ext uri="{BB962C8B-B14F-4D97-AF65-F5344CB8AC3E}">
        <p14:creationId xmlns:p14="http://schemas.microsoft.com/office/powerpoint/2010/main" val="1254321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 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Modules – Na prática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437745" y="1712912"/>
            <a:ext cx="9276168" cy="4755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defRPr/>
            </a:pPr>
            <a:r>
              <a:rPr lang="pt-BR" sz="1900" dirty="0"/>
              <a:t>Aproveitando o exemplo </a:t>
            </a:r>
            <a:r>
              <a:rPr lang="pt-BR" sz="1900" i="1" dirty="0"/>
              <a:t>hello_world.py</a:t>
            </a:r>
            <a:r>
              <a:rPr lang="pt-BR" sz="1900" dirty="0"/>
              <a:t> crie no mesmo diretório outro módulo:</a:t>
            </a:r>
          </a:p>
          <a:p>
            <a:pPr lvl="1" algn="just">
              <a:defRPr/>
            </a:pPr>
            <a:r>
              <a:rPr lang="pt-BR" sz="1900" i="1" dirty="0"/>
              <a:t>modulos.py</a:t>
            </a:r>
          </a:p>
          <a:p>
            <a:pPr algn="just">
              <a:defRPr/>
            </a:pPr>
            <a:r>
              <a:rPr lang="pt-BR" sz="1900" dirty="0"/>
              <a:t>No novo módulo importe o módulo hello_world.py: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sz="1900" i="1" dirty="0" err="1"/>
              <a:t>import</a:t>
            </a:r>
            <a:r>
              <a:rPr lang="pt-BR" sz="1900" i="1" dirty="0"/>
              <a:t> </a:t>
            </a:r>
            <a:r>
              <a:rPr lang="pt-BR" sz="1900" i="1" dirty="0" err="1"/>
              <a:t>hello_world</a:t>
            </a:r>
            <a:endParaRPr lang="pt-BR" sz="1900" i="1" dirty="0"/>
          </a:p>
          <a:p>
            <a:pPr algn="just">
              <a:lnSpc>
                <a:spcPct val="150000"/>
              </a:lnSpc>
              <a:defRPr/>
            </a:pPr>
            <a:r>
              <a:rPr lang="pt-BR" sz="1900" dirty="0"/>
              <a:t>Execute:</a:t>
            </a:r>
          </a:p>
          <a:p>
            <a:pPr lvl="1" algn="just">
              <a:defRPr/>
            </a:pPr>
            <a:r>
              <a:rPr lang="pt-BR" sz="1900" i="1" dirty="0"/>
              <a:t>python modulos.py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900" dirty="0"/>
              <a:t>Adicione uma nova linha no hello_world.py:</a:t>
            </a:r>
          </a:p>
          <a:p>
            <a:pPr lvl="1" algn="just">
              <a:defRPr/>
            </a:pPr>
            <a:r>
              <a:rPr lang="pt-BR" sz="1900" i="1" dirty="0"/>
              <a:t>curso = “Introdução ao Python”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1900" dirty="0"/>
              <a:t>Modifique o módulo </a:t>
            </a:r>
            <a:r>
              <a:rPr lang="pt-BR" sz="1900" i="1" dirty="0"/>
              <a:t>modulos.py</a:t>
            </a:r>
            <a:r>
              <a:rPr lang="pt-BR" sz="1900" dirty="0"/>
              <a:t> e execute novamente:</a:t>
            </a:r>
          </a:p>
          <a:p>
            <a:pPr lvl="1" algn="just">
              <a:defRPr/>
            </a:pPr>
            <a:r>
              <a:rPr lang="pt-BR" sz="1900" i="1" dirty="0" err="1"/>
              <a:t>from</a:t>
            </a:r>
            <a:r>
              <a:rPr lang="pt-BR" sz="1900" i="1" dirty="0"/>
              <a:t> </a:t>
            </a:r>
            <a:r>
              <a:rPr lang="pt-BR" sz="1900" i="1" dirty="0" err="1"/>
              <a:t>hello_world</a:t>
            </a:r>
            <a:r>
              <a:rPr lang="pt-BR" sz="1900" i="1" dirty="0"/>
              <a:t> </a:t>
            </a:r>
            <a:r>
              <a:rPr lang="pt-BR" sz="1900" i="1"/>
              <a:t>import</a:t>
            </a:r>
            <a:r>
              <a:rPr lang="pt-BR" sz="1900" i="1" dirty="0"/>
              <a:t> curso</a:t>
            </a:r>
          </a:p>
          <a:p>
            <a:pPr lvl="1" algn="just">
              <a:defRPr/>
            </a:pPr>
            <a:r>
              <a:rPr lang="pt-BR" sz="1900" i="1" dirty="0" err="1"/>
              <a:t>print</a:t>
            </a:r>
            <a:r>
              <a:rPr lang="pt-BR" sz="1900" i="1" dirty="0"/>
              <a:t>(curso)</a:t>
            </a:r>
            <a:endParaRPr lang="pt-BR" sz="1900" dirty="0"/>
          </a:p>
          <a:p>
            <a:pPr lvl="1" algn="just">
              <a:lnSpc>
                <a:spcPct val="150000"/>
              </a:lnSpc>
              <a:defRPr/>
            </a:pPr>
            <a:endParaRPr lang="pt-BR" sz="1500" b="1" i="1" dirty="0"/>
          </a:p>
          <a:p>
            <a:pPr algn="just">
              <a:lnSpc>
                <a:spcPct val="150000"/>
              </a:lnSpc>
              <a:defRPr/>
            </a:pP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089764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Executando Programas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Tornar um programa Python executável é igualmente simples</a:t>
            </a:r>
            <a:r>
              <a:rPr lang="pt-BR" altLang="pt-BR" sz="2000" kern="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pt-BR" sz="2000" kern="0" dirty="0"/>
              <a:t>Python </a:t>
            </a:r>
            <a:r>
              <a:rPr lang="en-US" altLang="pt-BR" sz="2000" kern="0" dirty="0" err="1"/>
              <a:t>usa</a:t>
            </a:r>
            <a:r>
              <a:rPr lang="en-US" altLang="pt-BR" sz="2000" kern="0" dirty="0"/>
              <a:t> a </a:t>
            </a:r>
            <a:r>
              <a:rPr lang="en-US" altLang="pt-BR" sz="2000" kern="0" dirty="0" err="1"/>
              <a:t>sintaxe</a:t>
            </a:r>
            <a:r>
              <a:rPr lang="en-US" altLang="pt-BR" sz="2000" kern="0" dirty="0"/>
              <a:t>:</a:t>
            </a:r>
          </a:p>
          <a:p>
            <a:pPr algn="just">
              <a:lnSpc>
                <a:spcPct val="150000"/>
              </a:lnSpc>
              <a:defRPr/>
            </a:pPr>
            <a:endParaRPr lang="pt-BR" sz="2000" dirty="0"/>
          </a:p>
          <a:p>
            <a:pPr algn="just">
              <a:lnSpc>
                <a:spcPct val="150000"/>
              </a:lnSpc>
              <a:defRPr/>
            </a:pPr>
            <a:endParaRPr lang="pt-BR" sz="2000" dirty="0"/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Assim, determina se o arquivo está sendo executado na </a:t>
            </a:r>
            <a:r>
              <a:rPr lang="pt-BR" sz="2000" b="1" dirty="0"/>
              <a:t>linha de comando </a:t>
            </a:r>
            <a:r>
              <a:rPr lang="pt-BR" sz="2000" dirty="0"/>
              <a:t>ou sendo </a:t>
            </a:r>
            <a:r>
              <a:rPr lang="pt-BR" sz="2000" b="1" dirty="0"/>
              <a:t>importado</a:t>
            </a:r>
            <a:r>
              <a:rPr lang="pt-BR" sz="2000" dirty="0"/>
              <a:t> por outro código.</a:t>
            </a:r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13808" b="11292"/>
          <a:stretch>
            <a:fillRect/>
          </a:stretch>
        </p:blipFill>
        <p:spPr bwMode="auto">
          <a:xfrm>
            <a:off x="2422525" y="3052763"/>
            <a:ext cx="4235450" cy="7080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695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Executando Programas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133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Desta forma, para tornar um arquivo executável, inclua a detecção do valor </a:t>
            </a:r>
            <a:r>
              <a:rPr lang="pt-BR" altLang="pt-BR" sz="2000" b="1" i="1" kern="0" dirty="0"/>
              <a:t>"__</a:t>
            </a:r>
            <a:r>
              <a:rPr lang="pt-BR" altLang="pt-BR" sz="2000" b="1" i="1" kern="0" dirty="0" err="1"/>
              <a:t>main</a:t>
            </a:r>
            <a:r>
              <a:rPr lang="pt-BR" altLang="pt-BR" sz="2000" b="1" i="1" kern="0" dirty="0"/>
              <a:t>__“ </a:t>
            </a:r>
            <a:r>
              <a:rPr lang="pt-BR" altLang="pt-BR" sz="2000" kern="0" dirty="0"/>
              <a:t>na variável </a:t>
            </a:r>
            <a:r>
              <a:rPr lang="pt-BR" altLang="pt-BR" sz="2000" b="1" i="1" kern="0" dirty="0"/>
              <a:t>__</a:t>
            </a:r>
            <a:r>
              <a:rPr lang="pt-BR" altLang="pt-BR" sz="2000" b="1" i="1" kern="0" dirty="0" err="1"/>
              <a:t>name</a:t>
            </a:r>
            <a:r>
              <a:rPr lang="pt-BR" altLang="pt-BR" sz="2000" b="1" i="1" kern="0" dirty="0"/>
              <a:t>__.</a:t>
            </a:r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</p:txBody>
      </p:sp>
      <p:sp>
        <p:nvSpPr>
          <p:cNvPr id="2" name="Retângulo de cantos arredondados 1"/>
          <p:cNvSpPr/>
          <p:nvPr/>
        </p:nvSpPr>
        <p:spPr bwMode="auto">
          <a:xfrm>
            <a:off x="330200" y="3684588"/>
            <a:ext cx="9329738" cy="1843087"/>
          </a:xfrm>
          <a:prstGeom prst="round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/>
          <a:lstStyle/>
          <a:p>
            <a:pPr algn="just" defTabSz="957263" eaLnBrk="1" hangingPunct="1">
              <a:defRPr/>
            </a:pPr>
            <a:r>
              <a:rPr lang="pt-BR" altLang="pt-BR" sz="2400" b="1" i="1" kern="0" dirty="0" err="1"/>
              <a:t>Dunder</a:t>
            </a:r>
            <a:r>
              <a:rPr lang="pt-BR" altLang="pt-BR" sz="2400" b="1" i="1" kern="0" dirty="0"/>
              <a:t> Alias: </a:t>
            </a:r>
            <a:r>
              <a:rPr lang="pt-BR" altLang="pt-BR" sz="2400" i="1" kern="0" dirty="0"/>
              <a:t>em Python é comum o uso de </a:t>
            </a:r>
            <a:r>
              <a:rPr lang="pt-BR" altLang="pt-BR" sz="2400" i="1" kern="0" dirty="0" err="1"/>
              <a:t>double</a:t>
            </a:r>
            <a:r>
              <a:rPr lang="pt-BR" altLang="pt-BR" sz="2400" i="1" kern="0" dirty="0"/>
              <a:t> </a:t>
            </a:r>
            <a:r>
              <a:rPr lang="pt-BR" altLang="pt-BR" sz="2400" i="1" kern="0" dirty="0" err="1"/>
              <a:t>underscore</a:t>
            </a:r>
            <a:r>
              <a:rPr lang="pt-BR" altLang="pt-BR" sz="2400" i="1" kern="0" dirty="0"/>
              <a:t> na nomeação de variáveis e métodos especiais. Para facilitar a pronúncia pode-se utilizar o termo </a:t>
            </a:r>
            <a:r>
              <a:rPr lang="pt-BR" altLang="pt-BR" sz="2400" i="1" kern="0" dirty="0" err="1"/>
              <a:t>dunder</a:t>
            </a:r>
            <a:r>
              <a:rPr lang="pt-BR" altLang="pt-BR" sz="2400" i="1" kern="0" dirty="0"/>
              <a:t>. Assim fica: </a:t>
            </a:r>
            <a:r>
              <a:rPr lang="pt-BR" altLang="pt-BR" sz="2400" i="1" kern="0" dirty="0" err="1"/>
              <a:t>dunder</a:t>
            </a:r>
            <a:r>
              <a:rPr lang="pt-BR" altLang="pt-BR" sz="2400" i="1" kern="0" dirty="0"/>
              <a:t> </a:t>
            </a:r>
            <a:r>
              <a:rPr lang="pt-BR" altLang="pt-BR" sz="2400" i="1" kern="0" dirty="0" err="1"/>
              <a:t>main</a:t>
            </a:r>
            <a:r>
              <a:rPr lang="pt-BR" altLang="pt-BR" sz="2400" i="1" kern="0" dirty="0"/>
              <a:t> </a:t>
            </a:r>
            <a:r>
              <a:rPr lang="pt-BR" altLang="pt-BR" sz="2400" i="1" kern="0" dirty="0" err="1"/>
              <a:t>dunder</a:t>
            </a:r>
            <a:r>
              <a:rPr lang="pt-BR" altLang="pt-BR" sz="2400" i="1" kern="0" dirty="0"/>
              <a:t> ou apenas </a:t>
            </a:r>
            <a:r>
              <a:rPr lang="pt-BR" altLang="pt-BR" sz="2400" i="1" kern="0" dirty="0" err="1"/>
              <a:t>dunder</a:t>
            </a:r>
            <a:r>
              <a:rPr lang="pt-BR" altLang="pt-BR" sz="2400" i="1" kern="0" dirty="0"/>
              <a:t> </a:t>
            </a:r>
            <a:r>
              <a:rPr lang="pt-BR" altLang="pt-BR" sz="2400" i="1" kern="0" dirty="0" err="1"/>
              <a:t>main</a:t>
            </a:r>
            <a:r>
              <a:rPr lang="pt-BR" altLang="pt-BR" sz="2400" i="1" kern="0" dirty="0"/>
              <a:t>.</a:t>
            </a:r>
            <a:endParaRPr lang="pt-BR" altLang="pt-BR" sz="2400" b="1" i="1" kern="0" dirty="0"/>
          </a:p>
          <a:p>
            <a:pPr defTabSz="957263" eaLnBrk="1" hangingPunct="1">
              <a:defRPr/>
            </a:pPr>
            <a:endParaRPr lang="pt-BR" dirty="0">
              <a:latin typeface="Arial" charset="0"/>
              <a:cs typeface="Arial" charset="0"/>
            </a:endParaRPr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90" r="20731"/>
          <a:stretch>
            <a:fillRect/>
          </a:stretch>
        </p:blipFill>
        <p:spPr bwMode="auto">
          <a:xfrm>
            <a:off x="8723313" y="5649913"/>
            <a:ext cx="1181100" cy="1036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3176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ext Box 4"/>
          <p:cNvSpPr txBox="1">
            <a:spLocks noChangeArrowheads="1"/>
          </p:cNvSpPr>
          <p:nvPr/>
        </p:nvSpPr>
        <p:spPr bwMode="auto">
          <a:xfrm>
            <a:off x="6902450" y="350838"/>
            <a:ext cx="289401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>
                <a:solidFill>
                  <a:schemeClr val="bg1"/>
                </a:solidFill>
              </a:rPr>
              <a:t>Apresentação</a:t>
            </a:r>
          </a:p>
        </p:txBody>
      </p:sp>
      <p:sp>
        <p:nvSpPr>
          <p:cNvPr id="7171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2541588" y="755650"/>
            <a:ext cx="5657850" cy="6254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0" indent="0" eaLnBrk="1" hangingPunct="1">
              <a:buFontTx/>
              <a:buNone/>
            </a:pPr>
            <a:r>
              <a:rPr lang="pt-BR" altLang="pt-BR" sz="3200" b="1" dirty="0">
                <a:solidFill>
                  <a:srgbClr val="009900"/>
                </a:solidFill>
              </a:rPr>
              <a:t>Leandro de Carvalho Maia</a:t>
            </a:r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 bwMode="auto">
          <a:xfrm>
            <a:off x="2751138" y="2017713"/>
            <a:ext cx="6838950" cy="3706812"/>
          </a:xfrm>
          <a:prstGeom prst="rect">
            <a:avLst/>
          </a:prstGeom>
          <a:noFill/>
          <a:ln/>
          <a:extLst/>
        </p:spPr>
        <p:txBody>
          <a:bodyPr/>
          <a:lstStyle>
            <a:lvl1pPr marL="358775" indent="-358775" algn="l" defTabSz="957263" rtl="0" fontAlgn="base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fontAlgn="base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fontAlgn="base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eaLnBrk="1" hangingPunct="1">
              <a:defRPr/>
            </a:pPr>
            <a:r>
              <a:rPr lang="pt-BR" sz="2000" dirty="0"/>
              <a:t>Bacharelado em Sistemas de Informação - UNIVÁS.</a:t>
            </a:r>
          </a:p>
          <a:p>
            <a:pPr eaLnBrk="1" hangingPunct="1">
              <a:defRPr/>
            </a:pPr>
            <a:r>
              <a:rPr lang="pt-BR" sz="2000" dirty="0"/>
              <a:t>Licenciatura em Sistemas de Informação – IF SUL de Minas.</a:t>
            </a:r>
          </a:p>
          <a:p>
            <a:pPr eaLnBrk="1" hangingPunct="1">
              <a:defRPr/>
            </a:pPr>
            <a:r>
              <a:rPr lang="pt-BR" sz="2000" dirty="0"/>
              <a:t>Pós-graduação em Engenharia Biomédica e Engenharia Clínica - Inatel.</a:t>
            </a:r>
          </a:p>
          <a:p>
            <a:pPr eaLnBrk="1" hangingPunct="1">
              <a:defRPr/>
            </a:pPr>
            <a:r>
              <a:rPr lang="pt-BR" sz="2000" dirty="0"/>
              <a:t>Especialista em Sistemas – Inatel </a:t>
            </a:r>
            <a:r>
              <a:rPr lang="pt-BR" sz="2000" dirty="0" err="1"/>
              <a:t>Competence</a:t>
            </a:r>
            <a:r>
              <a:rPr lang="pt-BR" sz="2000" dirty="0"/>
              <a:t> Center - ICC.</a:t>
            </a:r>
          </a:p>
          <a:p>
            <a:pPr eaLnBrk="1" hangingPunct="1">
              <a:defRPr/>
            </a:pPr>
            <a:r>
              <a:rPr lang="pt-BR" sz="2000" dirty="0"/>
              <a:t>Contato:</a:t>
            </a:r>
          </a:p>
          <a:p>
            <a:pPr lvl="1" eaLnBrk="1" hangingPunct="1">
              <a:defRPr/>
            </a:pPr>
            <a:r>
              <a:rPr lang="pt-BR" sz="2000" dirty="0"/>
              <a:t>leandroc@inatel.br</a:t>
            </a:r>
          </a:p>
          <a:p>
            <a:pPr lvl="1" eaLnBrk="1" hangingPunct="1">
              <a:defRPr/>
            </a:pPr>
            <a:r>
              <a:rPr lang="pt-BR" sz="2000" dirty="0"/>
              <a:t>https://about.me/leandrocarvalhomaia</a:t>
            </a:r>
            <a:endParaRPr lang="pt-BR" sz="2400" dirty="0"/>
          </a:p>
          <a:p>
            <a:pPr marL="0" indent="0" eaLnBrk="1" hangingPunct="1">
              <a:buFontTx/>
              <a:buNone/>
              <a:defRPr/>
            </a:pPr>
            <a:endParaRPr lang="pt-BR" sz="2800" dirty="0">
              <a:solidFill>
                <a:srgbClr val="000099"/>
              </a:solidFill>
            </a:endParaRPr>
          </a:p>
        </p:txBody>
      </p:sp>
      <p:pic>
        <p:nvPicPr>
          <p:cNvPr id="7173" name="Picture 2" descr="D:\Meus Documentos\Dropbox\Photos\caricatura_zoio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3"/>
          <a:stretch>
            <a:fillRect/>
          </a:stretch>
        </p:blipFill>
        <p:spPr bwMode="auto">
          <a:xfrm>
            <a:off x="404813" y="2209800"/>
            <a:ext cx="2136775" cy="2773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FAF5FE3-7B2C-4526-BBBD-AA7AECA35A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56" y="5808993"/>
            <a:ext cx="827881" cy="699757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Utilizando as Bibliotecas Padrão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Organizando-se o código por módulos, tem-se acesso a uma grande biblioteca de códigos prontos.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Parte desta biblioteca é disponibilizada durante a instalação do Python.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Uma parte maior ainda são oferecidos por terceiros.</a:t>
            </a:r>
            <a:endParaRPr lang="pt-BR" altLang="pt-BR" sz="2000" kern="0" dirty="0"/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A maioria dos seus problemas podem ser resolvidos através a biblioteca padrão</a:t>
            </a:r>
            <a:r>
              <a:rPr lang="pt-BR" altLang="pt-BR" sz="2000" kern="0" dirty="0"/>
              <a:t>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Você pode encontrar informações detalhadas na documentação oficial.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altLang="pt-BR" sz="1800" kern="0" dirty="0"/>
              <a:t>https://docs.python.org/3/library/index.html</a:t>
            </a:r>
          </a:p>
          <a:p>
            <a:pPr algn="just">
              <a:defRPr/>
            </a:pPr>
            <a:endParaRPr lang="pt-BR" altLang="pt-BR" sz="2000" kern="0" dirty="0"/>
          </a:p>
        </p:txBody>
      </p:sp>
      <p:pic>
        <p:nvPicPr>
          <p:cNvPr id="80901" name="Picture 5" descr="https://s3-sa-east-1.amazonaws.com/loja2/46e83637d11c162c9482b0b3bc7d4f6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2150" y="5526088"/>
            <a:ext cx="1517650" cy="1138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4394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Utilizando as Bibliotecas Padrão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Exemplo de uso do módulo </a:t>
            </a:r>
            <a:r>
              <a:rPr lang="pt-BR" sz="2000" dirty="0" err="1"/>
              <a:t>math</a:t>
            </a:r>
            <a:r>
              <a:rPr lang="pt-BR" sz="2000" dirty="0"/>
              <a:t>, o qual dá acesso </a:t>
            </a:r>
            <a:r>
              <a:rPr lang="pt-BR" altLang="pt-BR" sz="1800" kern="0" dirty="0" err="1"/>
              <a:t>acesso</a:t>
            </a:r>
            <a:r>
              <a:rPr lang="pt-BR" altLang="pt-BR" sz="1800" kern="0" dirty="0"/>
              <a:t> as funções da biblioteca C para matemática de ponto flutuante:</a:t>
            </a:r>
          </a:p>
          <a:p>
            <a:pPr algn="just">
              <a:defRPr/>
            </a:pPr>
            <a:endParaRPr lang="pt-BR" altLang="pt-BR" sz="2000" kern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26"/>
          <a:stretch>
            <a:fillRect/>
          </a:stretch>
        </p:blipFill>
        <p:spPr bwMode="auto">
          <a:xfrm>
            <a:off x="3427413" y="3133725"/>
            <a:ext cx="3887787" cy="34083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8817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Biblioteca Padrão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400" dirty="0"/>
              <a:t>Matemática:</a:t>
            </a:r>
          </a:p>
          <a:p>
            <a:pPr lvl="1" algn="just">
              <a:lnSpc>
                <a:spcPct val="150000"/>
              </a:lnSpc>
              <a:defRPr/>
            </a:pPr>
            <a:r>
              <a:rPr lang="pt-BR" altLang="pt-BR" sz="1800" kern="0" dirty="0"/>
              <a:t>O módulo </a:t>
            </a:r>
            <a:r>
              <a:rPr lang="pt-BR" altLang="pt-BR" sz="1800" b="1" i="1" kern="0" dirty="0" err="1"/>
              <a:t>random</a:t>
            </a:r>
            <a:r>
              <a:rPr lang="pt-BR" altLang="pt-BR" sz="1800" kern="0" dirty="0"/>
              <a:t> fornece ferramentas para gerar seleções aleatórias:</a:t>
            </a:r>
            <a:endParaRPr lang="pt-BR" altLang="pt-BR" sz="2800" kern="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3271838"/>
            <a:ext cx="7927975" cy="2163762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858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Biblioteca Padrão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sz="2000" dirty="0"/>
              <a:t>Data e Hora:</a:t>
            </a:r>
          </a:p>
          <a:p>
            <a:pPr lvl="1" algn="just">
              <a:defRPr/>
            </a:pPr>
            <a:r>
              <a:rPr lang="pt-BR" altLang="pt-BR" sz="1800" kern="0" dirty="0"/>
              <a:t>O módulo </a:t>
            </a:r>
            <a:r>
              <a:rPr lang="pt-BR" altLang="pt-BR" sz="1800" b="1" i="1" kern="0" dirty="0" err="1"/>
              <a:t>datetime</a:t>
            </a:r>
            <a:r>
              <a:rPr lang="pt-BR" altLang="pt-BR" sz="1800" kern="0" dirty="0"/>
              <a:t> fornece classes para manipulação de datas e horas nas mais variadas formas.</a:t>
            </a:r>
          </a:p>
          <a:p>
            <a:pPr lvl="1" algn="just">
              <a:defRPr/>
            </a:pPr>
            <a:r>
              <a:rPr lang="pt-BR" altLang="pt-BR" sz="1800" kern="0" dirty="0"/>
              <a:t>O foco da implementação é na extração eficiente dos membros para formatação e manipulação: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4488" y="3590925"/>
            <a:ext cx="6394450" cy="2849563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62185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Espaço Reservado para Conteúdo 2"/>
          <p:cNvSpPr>
            <a:spLocks noGrp="1"/>
          </p:cNvSpPr>
          <p:nvPr>
            <p:ph type="body" idx="1"/>
          </p:nvPr>
        </p:nvSpPr>
        <p:spPr bwMode="auto">
          <a:xfrm>
            <a:off x="698911" y="1965325"/>
            <a:ext cx="8487470" cy="1038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4000" b="1" dirty="0">
                <a:solidFill>
                  <a:srgbClr val="009900"/>
                </a:solidFill>
              </a:rPr>
              <a:t>Blocos por </a:t>
            </a:r>
            <a:r>
              <a:rPr lang="pt-BR" altLang="pt-BR" sz="4000" b="1" dirty="0" err="1">
                <a:solidFill>
                  <a:srgbClr val="009900"/>
                </a:solidFill>
              </a:rPr>
              <a:t>Indentação</a:t>
            </a:r>
            <a:endParaRPr lang="pt-BR" altLang="pt-BR" sz="3200" b="1" dirty="0">
              <a:solidFill>
                <a:srgbClr val="0099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0437" y="3003550"/>
            <a:ext cx="4584417" cy="2781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8703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03225" y="1399309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Em Python, os blocos de código são delimitados pelo uso de </a:t>
            </a:r>
            <a:r>
              <a:rPr lang="pt-BR" altLang="pt-BR" sz="2000" dirty="0" err="1"/>
              <a:t>indentação</a:t>
            </a:r>
            <a:r>
              <a:rPr lang="pt-BR" altLang="pt-BR" sz="2000" dirty="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Em outras linguagens utiliza-se marcadores para delimitar trechos de códigos, por exemplo: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Em Python basta você usar a </a:t>
            </a:r>
            <a:r>
              <a:rPr lang="pt-BR" altLang="pt-BR" sz="2000" dirty="0" err="1"/>
              <a:t>indentação</a:t>
            </a:r>
            <a:r>
              <a:rPr lang="pt-BR" altLang="pt-BR" sz="2000" dirty="0"/>
              <a:t> para demarcar os blocos: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5081" y="2657836"/>
            <a:ext cx="4335462" cy="109537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7799" y="4952531"/>
            <a:ext cx="4010025" cy="1444625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Bloco por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Indentação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03225" y="1828800"/>
            <a:ext cx="9158288" cy="24098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b="1" dirty="0"/>
              <a:t>Importante</a:t>
            </a:r>
            <a:r>
              <a:rPr lang="pt-BR" altLang="pt-BR" sz="2000" dirty="0"/>
              <a:t>: deve-se convencionar se a </a:t>
            </a:r>
            <a:r>
              <a:rPr lang="pt-BR" altLang="pt-BR" sz="2000" dirty="0" err="1"/>
              <a:t>indentação</a:t>
            </a:r>
            <a:r>
              <a:rPr lang="pt-BR" altLang="pt-BR" sz="2000" dirty="0"/>
              <a:t> será feita por uma tabulação ou por um número determinado de espaços.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Python 3 não permite misturar o uso de tabulação e espaço.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Todos que editarem um programa Python devem usar a mesma convenção. 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en-US" sz="2000" i="1" dirty="0"/>
              <a:t>PEP8</a:t>
            </a:r>
            <a:r>
              <a:rPr lang="en-US" sz="2000" dirty="0"/>
              <a:t> </a:t>
            </a:r>
            <a:r>
              <a:rPr lang="en-US" sz="2000" dirty="0" err="1"/>
              <a:t>recomenda</a:t>
            </a:r>
            <a:r>
              <a:rPr lang="en-US" sz="2000" dirty="0"/>
              <a:t> </a:t>
            </a:r>
            <a:r>
              <a:rPr lang="en-US" sz="2000" dirty="0" err="1"/>
              <a:t>sempre</a:t>
            </a:r>
            <a:r>
              <a:rPr lang="en-US" sz="2000" dirty="0"/>
              <a:t> o </a:t>
            </a:r>
            <a:r>
              <a:rPr lang="en-US" sz="2000" dirty="0" err="1"/>
              <a:t>uso</a:t>
            </a:r>
            <a:r>
              <a:rPr lang="en-US" sz="2000" dirty="0"/>
              <a:t> de 4 </a:t>
            </a:r>
            <a:r>
              <a:rPr lang="en-US" sz="2000" dirty="0" err="1"/>
              <a:t>espaços</a:t>
            </a:r>
            <a:r>
              <a:rPr lang="en-US" sz="2000" dirty="0"/>
              <a:t> </a:t>
            </a:r>
            <a:r>
              <a:rPr lang="en-US" sz="2000" dirty="0" err="1"/>
              <a:t>consecutivos</a:t>
            </a:r>
            <a:r>
              <a:rPr lang="en-US" sz="2000" dirty="0"/>
              <a:t> para </a:t>
            </a:r>
            <a:r>
              <a:rPr lang="en-US" sz="2000" dirty="0" err="1"/>
              <a:t>indicar</a:t>
            </a:r>
            <a:r>
              <a:rPr lang="en-US" sz="2000" dirty="0"/>
              <a:t> a </a:t>
            </a:r>
            <a:r>
              <a:rPr lang="en-US" sz="2000" dirty="0" err="1"/>
              <a:t>indentação</a:t>
            </a:r>
            <a:r>
              <a:rPr lang="en-US" sz="2000" dirty="0"/>
              <a:t>.</a:t>
            </a:r>
            <a:endParaRPr lang="pt-BR" alt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6592" y="4238626"/>
            <a:ext cx="3984658" cy="2424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Bloco por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Indentação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933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Confira na prática....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8863" y="2535238"/>
            <a:ext cx="2792412" cy="36131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Espaço Reservado para Conteúdo 2"/>
          <p:cNvSpPr>
            <a:spLocks noGrp="1"/>
          </p:cNvSpPr>
          <p:nvPr>
            <p:ph type="body" idx="1"/>
          </p:nvPr>
        </p:nvSpPr>
        <p:spPr bwMode="auto">
          <a:xfrm>
            <a:off x="698910" y="1552370"/>
            <a:ext cx="8487470" cy="1038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4000" b="1" dirty="0">
                <a:solidFill>
                  <a:srgbClr val="009900"/>
                </a:solidFill>
              </a:rPr>
              <a:t>Tipos</a:t>
            </a:r>
            <a:endParaRPr lang="pt-BR" altLang="pt-BR" sz="3200" b="1" dirty="0">
              <a:solidFill>
                <a:srgbClr val="009900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6721" y="2883406"/>
            <a:ext cx="3251849" cy="323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01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10138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608806" y="139173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b="1" dirty="0">
                <a:solidFill>
                  <a:srgbClr val="009900"/>
                </a:solidFill>
              </a:rPr>
              <a:t>O que é </a:t>
            </a:r>
            <a:r>
              <a:rPr lang="pt-BR" altLang="pt-BR" sz="2000" b="1" dirty="0" err="1">
                <a:solidFill>
                  <a:srgbClr val="009900"/>
                </a:solidFill>
              </a:rPr>
              <a:t>tipagem</a:t>
            </a:r>
            <a:r>
              <a:rPr lang="pt-BR" altLang="pt-BR" sz="2000" b="1" dirty="0">
                <a:solidFill>
                  <a:srgbClr val="009900"/>
                </a:solidFill>
              </a:rPr>
              <a:t> fraca?</a:t>
            </a: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pt-BR" altLang="pt-BR" sz="2000" dirty="0"/>
              <a:t>Conversão automática entre tipos.</a:t>
            </a: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pt-BR" altLang="pt-BR" sz="2000" dirty="0"/>
              <a:t>Comum em linguagens de </a:t>
            </a:r>
            <a:r>
              <a:rPr lang="pt-BR" altLang="pt-BR" sz="2000" i="1" dirty="0" err="1"/>
              <a:t>scripting</a:t>
            </a:r>
            <a:r>
              <a:rPr lang="pt-BR" altLang="pt-BR" sz="2000" dirty="0"/>
              <a:t> (</a:t>
            </a:r>
            <a:r>
              <a:rPr lang="pt-BR" altLang="pt-BR" sz="2000" i="1" dirty="0" err="1"/>
              <a:t>JavaScript</a:t>
            </a:r>
            <a:r>
              <a:rPr lang="pt-BR" altLang="pt-BR" sz="2000" i="1" dirty="0"/>
              <a:t>, Perl, PHP</a:t>
            </a:r>
            <a:r>
              <a:rPr lang="pt-BR" altLang="pt-BR" sz="2000" dirty="0"/>
              <a:t>).</a:t>
            </a:r>
          </a:p>
          <a:p>
            <a:pPr lvl="1" algn="just">
              <a:spcBef>
                <a:spcPct val="20000"/>
              </a:spcBef>
              <a:buFontTx/>
              <a:buChar char="–"/>
              <a:defRPr/>
            </a:pPr>
            <a:r>
              <a:rPr lang="pt-BR" altLang="pt-BR" sz="2000" dirty="0"/>
              <a:t>Uma fonte de bugs difíceis de localizar e tratar.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/>
              <a:t>Exemplo executado no console do Chrome: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9812" y="3781425"/>
            <a:ext cx="3216275" cy="2624138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691294" y="1596634"/>
            <a:ext cx="7007364" cy="3666319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Apresentando o Python.</a:t>
            </a:r>
          </a:p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Ferramentas de Desenvolvimento.</a:t>
            </a:r>
          </a:p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Conceitos básicos da linguagem: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Modules.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Blocos por Indentação.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Tipos.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Comandos de controle.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Estruturas de dados.</a:t>
            </a:r>
          </a:p>
          <a:p>
            <a:pPr lvl="2">
              <a:buClrTx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Funções.</a:t>
            </a:r>
          </a:p>
          <a:p>
            <a:pPr marL="571545" lvl="1" indent="-342900" defTabSz="457200">
              <a:buClrTx/>
              <a:defRPr/>
            </a:pPr>
            <a:endParaRPr lang="pt-BR" altLang="pt-BR" i="1" dirty="0">
              <a:solidFill>
                <a:srgbClr val="009900"/>
              </a:solidFill>
            </a:endParaRP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4730750" y="350838"/>
            <a:ext cx="4743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>
                <a:solidFill>
                  <a:schemeClr val="bg1"/>
                </a:solidFill>
              </a:rPr>
              <a:t>Organização do Curso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87EDCE-52C2-46A6-B4C0-B9B251212B45}"/>
              </a:ext>
            </a:extLst>
          </p:cNvPr>
          <p:cNvSpPr txBox="1">
            <a:spLocks/>
          </p:cNvSpPr>
          <p:nvPr/>
        </p:nvSpPr>
        <p:spPr bwMode="auto">
          <a:xfrm>
            <a:off x="3597275" y="288925"/>
            <a:ext cx="5969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6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Conteúdo</a:t>
            </a:r>
            <a:endParaRPr lang="pt-BR" sz="3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09C6F7-63A2-40B5-B65C-0FBF1A43C2D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4116" y="3993215"/>
            <a:ext cx="4870297" cy="28663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6526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1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1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3428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b="1" dirty="0"/>
              <a:t>ATENÇÃO: Python não é assim!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/>
              <a:t>Em Python a </a:t>
            </a:r>
            <a:r>
              <a:rPr lang="pt-BR" altLang="pt-BR" sz="2000" b="1" dirty="0" err="1"/>
              <a:t>tipagem</a:t>
            </a:r>
            <a:r>
              <a:rPr lang="pt-BR" altLang="pt-BR" sz="2000" dirty="0"/>
              <a:t> é </a:t>
            </a:r>
            <a:r>
              <a:rPr lang="pt-BR" altLang="pt-BR" sz="2000" b="1" dirty="0"/>
              <a:t>dinâmica</a:t>
            </a:r>
            <a:r>
              <a:rPr lang="pt-BR" altLang="pt-BR" sz="2000" dirty="0"/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/>
              <a:t>Variáveis (e parâmetros) </a:t>
            </a:r>
            <a:r>
              <a:rPr lang="pt-BR" altLang="pt-BR" sz="2000" b="1" dirty="0"/>
              <a:t>não têm </a:t>
            </a:r>
            <a:r>
              <a:rPr lang="pt-BR" altLang="pt-BR" sz="2000" dirty="0"/>
              <a:t>tipos </a:t>
            </a:r>
            <a:r>
              <a:rPr lang="pt-BR" altLang="pt-BR" sz="2000" b="1" dirty="0"/>
              <a:t>declarados</a:t>
            </a:r>
            <a:r>
              <a:rPr lang="pt-BR" altLang="pt-BR" sz="2000" dirty="0"/>
              <a:t>.</a:t>
            </a:r>
          </a:p>
          <a:p>
            <a:pPr marL="342900" indent="-342900" algn="just">
              <a:lnSpc>
                <a:spcPct val="15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/>
              <a:t>Podem ser associados a objetos de qualquer tipo em </a:t>
            </a:r>
            <a:r>
              <a:rPr lang="pt-BR" altLang="pt-BR" sz="2000" b="1" dirty="0"/>
              <a:t>tempo de execução</a:t>
            </a:r>
            <a:r>
              <a:rPr lang="pt-BR" altLang="pt-BR" sz="2000" dirty="0"/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2356" y="4084334"/>
            <a:ext cx="4345669" cy="2325136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5476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b="1" dirty="0" err="1"/>
              <a:t>Tipagem</a:t>
            </a:r>
            <a:r>
              <a:rPr lang="pt-BR" altLang="pt-BR" sz="2000" b="1" dirty="0"/>
              <a:t> Dinâmica Forte.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/>
              <a:t>Python não faz conversão automática de tipos.</a:t>
            </a:r>
          </a:p>
          <a:p>
            <a:pPr marL="342900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b="1" dirty="0"/>
              <a:t>Exceções</a:t>
            </a:r>
            <a:r>
              <a:rPr lang="pt-BR" altLang="pt-BR" sz="2000" dirty="0"/>
              <a:t>, por praticidade:</a:t>
            </a:r>
          </a:p>
          <a:p>
            <a:pPr marL="762000" lvl="1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 err="1"/>
              <a:t>int</a:t>
            </a:r>
            <a:r>
              <a:rPr lang="pt-BR" altLang="pt-BR" sz="2000" dirty="0"/>
              <a:t> → </a:t>
            </a:r>
            <a:r>
              <a:rPr lang="pt-BR" altLang="pt-BR" sz="2000" dirty="0" err="1"/>
              <a:t>long</a:t>
            </a:r>
            <a:r>
              <a:rPr lang="pt-BR" altLang="pt-BR" sz="2000" dirty="0"/>
              <a:t> → </a:t>
            </a:r>
            <a:r>
              <a:rPr lang="pt-BR" altLang="pt-BR" sz="2000" dirty="0" err="1"/>
              <a:t>float</a:t>
            </a:r>
            <a:r>
              <a:rPr lang="pt-BR" altLang="pt-BR" sz="2000" dirty="0"/>
              <a:t>;</a:t>
            </a:r>
          </a:p>
          <a:p>
            <a:pPr marL="762000" lvl="1" indent="-342900" algn="just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pt-BR" altLang="pt-BR" sz="2000" dirty="0" err="1"/>
              <a:t>str</a:t>
            </a:r>
            <a:r>
              <a:rPr lang="pt-BR" altLang="pt-BR" sz="2000" dirty="0"/>
              <a:t> → </a:t>
            </a:r>
            <a:r>
              <a:rPr lang="pt-BR" altLang="pt-BR" sz="2000" dirty="0" err="1"/>
              <a:t>unicode</a:t>
            </a:r>
            <a:r>
              <a:rPr lang="pt-BR" altLang="pt-BR" sz="2000" dirty="0"/>
              <a:t>;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3" y="3765550"/>
            <a:ext cx="6884987" cy="27305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Inicialização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7524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Python incorpora o conceito de “</a:t>
            </a:r>
            <a:r>
              <a:rPr lang="pt-BR" altLang="pt-BR" sz="2000" b="1" i="1" dirty="0" err="1"/>
              <a:t>duck</a:t>
            </a:r>
            <a:r>
              <a:rPr lang="pt-BR" altLang="pt-BR" sz="2000" b="1" i="1" dirty="0"/>
              <a:t> </a:t>
            </a:r>
            <a:r>
              <a:rPr lang="pt-BR" altLang="pt-BR" sz="2000" b="1" i="1" dirty="0" err="1"/>
              <a:t>typing</a:t>
            </a:r>
            <a:r>
              <a:rPr lang="pt-BR" altLang="pt-BR" sz="2000" dirty="0"/>
              <a:t>”.</a:t>
            </a:r>
          </a:p>
          <a:p>
            <a:pPr marL="0" indent="0" algn="ctr">
              <a:lnSpc>
                <a:spcPct val="150000"/>
              </a:lnSpc>
              <a:spcBef>
                <a:spcPct val="20000"/>
              </a:spcBef>
              <a:defRPr/>
            </a:pPr>
            <a:r>
              <a:rPr lang="pt-BR" altLang="pt-BR" sz="1800" i="1" dirty="0"/>
              <a:t>“Se anda como um pato e faz barulho como um pato, então deve ser um pato.”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Para iniciar uma variável, basta atribui-la </a:t>
            </a:r>
            <a:r>
              <a:rPr lang="pt-BR" altLang="pt-BR" sz="2000" b="1" dirty="0"/>
              <a:t>algum valor </a:t>
            </a:r>
            <a:r>
              <a:rPr lang="pt-BR" altLang="pt-BR" sz="2000" dirty="0"/>
              <a:t>que o interpretador irá associar a ela o </a:t>
            </a:r>
            <a:r>
              <a:rPr lang="pt-BR" altLang="pt-BR" sz="2000" b="1" dirty="0"/>
              <a:t>tipo</a:t>
            </a:r>
            <a:r>
              <a:rPr lang="pt-BR" altLang="pt-BR" sz="2000" dirty="0"/>
              <a:t> que se ajustará ao </a:t>
            </a:r>
            <a:r>
              <a:rPr lang="pt-BR" altLang="pt-BR" sz="2000" b="1" dirty="0"/>
              <a:t>valor</a:t>
            </a:r>
            <a:r>
              <a:rPr lang="pt-BR" altLang="pt-BR" sz="2000" dirty="0"/>
              <a:t> passado.</a:t>
            </a:r>
          </a:p>
          <a:p>
            <a:pPr marL="0" indent="0" algn="just">
              <a:lnSpc>
                <a:spcPct val="150000"/>
              </a:lnSpc>
              <a:spcBef>
                <a:spcPct val="20000"/>
              </a:spcBef>
              <a:defRPr/>
            </a:pPr>
            <a:endParaRPr lang="pt-BR" alt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1863" y="4106863"/>
            <a:ext cx="3325812" cy="176530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Variáveis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09572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3669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436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Variáveis são criadas através da atribuição.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Quando não existem mais referências a elas são destruídas pelo coletor de lixo (</a:t>
            </a:r>
            <a:r>
              <a:rPr lang="pt-BR" altLang="pt-BR" sz="2000" b="1" i="1" dirty="0" err="1"/>
              <a:t>garbage</a:t>
            </a:r>
            <a:r>
              <a:rPr lang="pt-BR" altLang="pt-BR" sz="2000" b="1" i="1" dirty="0"/>
              <a:t> </a:t>
            </a:r>
            <a:r>
              <a:rPr lang="pt-BR" altLang="pt-BR" sz="2000" b="1" i="1" dirty="0" err="1"/>
              <a:t>collection</a:t>
            </a:r>
            <a:r>
              <a:rPr lang="pt-BR" altLang="pt-BR" sz="2000" dirty="0"/>
              <a:t>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Para os nomes deve-se: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começar com letra ou sublinhado (_).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seguido por letras, dígitos ou sublinhados (_).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não conter acentuação.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b="1" i="1" dirty="0"/>
              <a:t>Case-</a:t>
            </a:r>
            <a:r>
              <a:rPr lang="pt-BR" altLang="pt-BR" sz="2000" b="1" i="1" dirty="0" err="1"/>
              <a:t>sensitive</a:t>
            </a:r>
            <a:r>
              <a:rPr lang="pt-BR" altLang="pt-BR" sz="2000" dirty="0"/>
              <a:t>: maiúsculas e minúsculas são consideradas diferentes.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Nomeação de Variáveis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41425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altLang="pt-BR" sz="2000" dirty="0"/>
              <a:t>Para os nomes deve-se:</a:t>
            </a:r>
          </a:p>
          <a:p>
            <a:pPr lvl="1" algn="just">
              <a:lnSpc>
                <a:spcPct val="150000"/>
              </a:lnSpc>
              <a:buFontTx/>
              <a:buChar char="•"/>
            </a:pPr>
            <a:r>
              <a:rPr lang="pt-BR" altLang="pt-BR" sz="2000" dirty="0"/>
              <a:t>começar com letra ou sublinhado (_).</a:t>
            </a:r>
          </a:p>
          <a:p>
            <a:pPr lvl="1" algn="just">
              <a:lnSpc>
                <a:spcPct val="150000"/>
              </a:lnSpc>
              <a:buFontTx/>
              <a:buChar char="•"/>
            </a:pPr>
            <a:r>
              <a:rPr lang="pt-BR" altLang="pt-BR" sz="2000" dirty="0"/>
              <a:t>seguido por letras, dígitos ou sublinhados (_).</a:t>
            </a:r>
          </a:p>
          <a:p>
            <a:pPr lvl="1" algn="just">
              <a:lnSpc>
                <a:spcPct val="150000"/>
              </a:lnSpc>
              <a:buFontTx/>
              <a:buChar char="•"/>
            </a:pPr>
            <a:r>
              <a:rPr lang="pt-BR" altLang="pt-BR" sz="2000" dirty="0"/>
              <a:t>não conter acentuação.</a:t>
            </a:r>
          </a:p>
          <a:p>
            <a:pPr lvl="1" algn="just">
              <a:lnSpc>
                <a:spcPct val="150000"/>
              </a:lnSpc>
              <a:buFontTx/>
              <a:buChar char="•"/>
            </a:pPr>
            <a:r>
              <a:rPr lang="pt-BR" altLang="pt-BR" sz="2000" b="1" i="1" dirty="0"/>
              <a:t>Case-</a:t>
            </a:r>
            <a:r>
              <a:rPr lang="pt-BR" altLang="pt-BR" sz="2000" b="1" i="1" dirty="0" err="1"/>
              <a:t>sensitive</a:t>
            </a:r>
            <a:r>
              <a:rPr lang="pt-BR" altLang="pt-BR" sz="2000" dirty="0"/>
              <a:t>: maiúsculas e minúsculas são consideradas diferentes.</a:t>
            </a:r>
          </a:p>
          <a:p>
            <a:pPr algn="just">
              <a:lnSpc>
                <a:spcPct val="150000"/>
              </a:lnSpc>
            </a:pPr>
            <a:r>
              <a:rPr lang="pt-BR" altLang="pt-BR" sz="2000" dirty="0"/>
              <a:t>Orienta-se seguir o padrão PEP8, utilizando-se </a:t>
            </a:r>
            <a:r>
              <a:rPr lang="pt-BR" altLang="pt-BR" sz="2000" i="1" dirty="0" err="1"/>
              <a:t>Snake</a:t>
            </a:r>
            <a:r>
              <a:rPr lang="pt-BR" altLang="pt-BR" sz="2000" i="1" dirty="0"/>
              <a:t> Case</a:t>
            </a:r>
            <a:r>
              <a:rPr lang="pt-BR" altLang="pt-BR" sz="2000" dirty="0"/>
              <a:t>:</a:t>
            </a:r>
          </a:p>
          <a:p>
            <a:pPr lvl="1" algn="just">
              <a:lnSpc>
                <a:spcPct val="150000"/>
              </a:lnSpc>
            </a:pPr>
            <a:r>
              <a:rPr lang="pt-BR" altLang="pt-BR" sz="2000" dirty="0"/>
              <a:t>Nomes em minúsculo separados por </a:t>
            </a:r>
            <a:r>
              <a:rPr lang="pt-BR" altLang="pt-BR" sz="2000" i="1" dirty="0" err="1"/>
              <a:t>underscore</a:t>
            </a:r>
            <a:r>
              <a:rPr lang="pt-BR" altLang="pt-BR" sz="2000" dirty="0"/>
              <a:t>: ( </a:t>
            </a:r>
            <a:r>
              <a:rPr lang="pt-BR" altLang="pt-BR" sz="2000" b="1" dirty="0"/>
              <a:t>_</a:t>
            </a:r>
            <a:r>
              <a:rPr lang="pt-BR" altLang="pt-BR" sz="2000" dirty="0"/>
              <a:t> ).</a:t>
            </a:r>
          </a:p>
          <a:p>
            <a:pPr lvl="1" algn="just">
              <a:lnSpc>
                <a:spcPct val="150000"/>
              </a:lnSpc>
            </a:pPr>
            <a:endParaRPr lang="pt-BR" altLang="pt-BR" sz="2000" dirty="0"/>
          </a:p>
          <a:p>
            <a:pPr lvl="1" algn="just">
              <a:lnSpc>
                <a:spcPct val="150000"/>
              </a:lnSpc>
            </a:pPr>
            <a:endParaRPr lang="pt-BR" altLang="pt-BR" sz="200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</p:txBody>
      </p:sp>
    </p:spTree>
    <p:extLst>
      <p:ext uri="{BB962C8B-B14F-4D97-AF65-F5344CB8AC3E}">
        <p14:creationId xmlns:p14="http://schemas.microsoft.com/office/powerpoint/2010/main" val="3559550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Nomeação de Variáveis – </a:t>
            </a:r>
            <a:r>
              <a:rPr lang="pt-BR" sz="2800" b="1" i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Dunder</a:t>
            </a:r>
            <a:r>
              <a:rPr lang="pt-BR" sz="2800" b="1" i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 Alias</a:t>
            </a:r>
            <a:endParaRPr lang="pt-BR" sz="2400" b="1" i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4364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pt-BR" altLang="pt-BR" sz="2000" kern="0" dirty="0"/>
              <a:t>Em Python é comum o uso de </a:t>
            </a:r>
            <a:r>
              <a:rPr lang="pt-BR" altLang="pt-BR" sz="2000" i="1" kern="0" dirty="0" err="1"/>
              <a:t>double</a:t>
            </a:r>
            <a:r>
              <a:rPr lang="pt-BR" altLang="pt-BR" sz="2000" i="1" kern="0" dirty="0"/>
              <a:t> </a:t>
            </a:r>
            <a:r>
              <a:rPr lang="pt-BR" altLang="pt-BR" sz="2000" i="1" kern="0" dirty="0" err="1"/>
              <a:t>underscore</a:t>
            </a:r>
            <a:r>
              <a:rPr lang="pt-BR" altLang="pt-BR" sz="2000" i="1" kern="0" dirty="0"/>
              <a:t> </a:t>
            </a:r>
            <a:r>
              <a:rPr lang="pt-BR" altLang="pt-BR" sz="2000" kern="0" dirty="0"/>
              <a:t>na nomeação de variáveis e métodos especiais. </a:t>
            </a:r>
          </a:p>
          <a:p>
            <a:pPr algn="just">
              <a:lnSpc>
                <a:spcPct val="150000"/>
              </a:lnSpc>
            </a:pPr>
            <a:r>
              <a:rPr lang="pt-BR" altLang="pt-BR" sz="2000" kern="0" dirty="0"/>
              <a:t>Para facilitar a pronúncia pode-se utilizar o termo </a:t>
            </a:r>
            <a:r>
              <a:rPr lang="pt-BR" altLang="pt-BR" sz="2000" kern="0" dirty="0" err="1"/>
              <a:t>dunder</a:t>
            </a:r>
            <a:r>
              <a:rPr lang="pt-BR" altLang="pt-BR" sz="2000" kern="0" dirty="0"/>
              <a:t>, </a:t>
            </a:r>
            <a:r>
              <a:rPr lang="pt-BR" altLang="pt-BR" sz="2000" kern="0" dirty="0" err="1"/>
              <a:t>ex</a:t>
            </a:r>
            <a:r>
              <a:rPr lang="pt-BR" altLang="pt-BR" sz="2000" kern="0" dirty="0"/>
              <a:t>:</a:t>
            </a:r>
          </a:p>
          <a:p>
            <a:pPr lvl="1" algn="just">
              <a:lnSpc>
                <a:spcPct val="150000"/>
              </a:lnSpc>
            </a:pPr>
            <a:r>
              <a:rPr lang="pt-BR" altLang="pt-BR" sz="2000" b="1" i="1" kern="0" dirty="0"/>
              <a:t>__</a:t>
            </a:r>
            <a:r>
              <a:rPr lang="pt-BR" altLang="pt-BR" sz="2000" b="1" i="1" kern="0" dirty="0" err="1"/>
              <a:t>name</a:t>
            </a:r>
            <a:r>
              <a:rPr lang="pt-BR" altLang="pt-BR" sz="2000" b="1" i="1" kern="0" dirty="0"/>
              <a:t>__</a:t>
            </a:r>
          </a:p>
          <a:p>
            <a:pPr algn="just">
              <a:lnSpc>
                <a:spcPct val="150000"/>
              </a:lnSpc>
            </a:pPr>
            <a:r>
              <a:rPr lang="pt-BR" altLang="pt-BR" sz="2000" kern="0" dirty="0"/>
              <a:t>Sendo assim, se pronuncia:</a:t>
            </a:r>
          </a:p>
          <a:p>
            <a:pPr lvl="1" algn="just">
              <a:lnSpc>
                <a:spcPct val="150000"/>
              </a:lnSpc>
            </a:pPr>
            <a:r>
              <a:rPr lang="pt-BR" altLang="pt-BR" sz="2000" kern="0" dirty="0" err="1"/>
              <a:t>Dunder</a:t>
            </a:r>
            <a:r>
              <a:rPr lang="pt-BR" altLang="pt-BR" sz="2000" kern="0" dirty="0"/>
              <a:t> </a:t>
            </a:r>
            <a:r>
              <a:rPr lang="pt-BR" altLang="pt-BR" sz="2000" kern="0" dirty="0" err="1"/>
              <a:t>name</a:t>
            </a:r>
            <a:r>
              <a:rPr lang="pt-BR" altLang="pt-BR" sz="2000" kern="0" dirty="0"/>
              <a:t>.</a:t>
            </a:r>
            <a:endParaRPr lang="pt-BR" altLang="pt-BR" sz="2000" b="1" kern="0" dirty="0"/>
          </a:p>
          <a:p>
            <a:pPr lvl="1" algn="just">
              <a:lnSpc>
                <a:spcPct val="150000"/>
              </a:lnSpc>
            </a:pPr>
            <a:endParaRPr lang="pt-BR" altLang="pt-BR" sz="2000" dirty="0"/>
          </a:p>
          <a:p>
            <a:pPr lvl="1" algn="just">
              <a:lnSpc>
                <a:spcPct val="150000"/>
              </a:lnSpc>
            </a:pPr>
            <a:endParaRPr lang="pt-BR" altLang="pt-BR" sz="200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  <a:p>
            <a:pPr algn="just">
              <a:lnSpc>
                <a:spcPct val="150000"/>
              </a:lnSpc>
              <a:defRPr/>
            </a:pPr>
            <a:endParaRPr lang="pt-BR" altLang="pt-BR" sz="2000" b="1" i="1" kern="0" dirty="0"/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7893" y="3874347"/>
            <a:ext cx="2685489" cy="2499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4578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Definição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1620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3669" name="Espaço Reservado para Conteúdo 2"/>
          <p:cNvSpPr txBox="1">
            <a:spLocks/>
          </p:cNvSpPr>
          <p:nvPr/>
        </p:nvSpPr>
        <p:spPr bwMode="auto">
          <a:xfrm>
            <a:off x="555625" y="18145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Existem vários tipos simples de dados pré-definidos no Python, tais como: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Números (inteiros, reais, complexos, ... 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Texto (</a:t>
            </a:r>
            <a:r>
              <a:rPr lang="pt-BR" altLang="pt-BR" sz="2000" i="1" dirty="0" err="1"/>
              <a:t>strings</a:t>
            </a:r>
            <a:r>
              <a:rPr lang="pt-BR" altLang="pt-BR" sz="2000" dirty="0"/>
              <a:t>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Booleanos.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Além disso, existem tipos que funcionam como coleções. Os principais são: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Lista.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 err="1"/>
              <a:t>Tupla</a:t>
            </a:r>
            <a:r>
              <a:rPr lang="pt-BR" altLang="pt-BR" sz="2000" dirty="0"/>
              <a:t>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Dicionário.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Os tipos no Python podem ser: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b="1" dirty="0"/>
              <a:t>Mutáveis</a:t>
            </a:r>
            <a:r>
              <a:rPr lang="pt-BR" altLang="pt-BR" sz="2000" dirty="0"/>
              <a:t>: permitem que os conteúdos das variáveis sejam alterados.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b="1" dirty="0"/>
              <a:t>Imutáveis</a:t>
            </a:r>
            <a:r>
              <a:rPr lang="pt-BR" altLang="pt-BR" sz="2000" dirty="0"/>
              <a:t>: não permitem que os conteúdos das variáveis sejam alterados.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Numéricos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3668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3669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Python oferece vários tipos numéricos: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Inteiro (</a:t>
            </a:r>
            <a:r>
              <a:rPr lang="pt-BR" altLang="pt-BR" sz="2000" b="1" i="1"/>
              <a:t>int</a:t>
            </a:r>
            <a:r>
              <a:rPr lang="pt-BR" altLang="pt-BR" sz="2000"/>
              <a:t>): i = 1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Real de ponto flutuante (</a:t>
            </a:r>
            <a:r>
              <a:rPr lang="pt-BR" altLang="pt-BR" sz="2000" b="1" i="1"/>
              <a:t>float</a:t>
            </a:r>
            <a:r>
              <a:rPr lang="pt-BR" altLang="pt-BR" sz="2000"/>
              <a:t>): f = 3.14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Complexo (</a:t>
            </a:r>
            <a:r>
              <a:rPr lang="pt-BR" altLang="pt-BR" sz="2000" b="1" i="1"/>
              <a:t>complex</a:t>
            </a:r>
            <a:r>
              <a:rPr lang="pt-BR" altLang="pt-BR" sz="2000"/>
              <a:t>): c = 5 + 4j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Observações: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conversões entre inteiro e longo são automáticas.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Reais podem ser representados em notação cientifica: 1.2e22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O tipo inteiro é de </a:t>
            </a:r>
            <a:r>
              <a:rPr lang="pt-BR" altLang="pt-BR" sz="2000" b="1"/>
              <a:t>precisão infinita</a:t>
            </a:r>
            <a:r>
              <a:rPr lang="pt-BR" altLang="pt-BR" sz="2000"/>
              <a:t>, ou seja, senão tomar cuidado pode-se gerar um número que ocupe </a:t>
            </a:r>
            <a:r>
              <a:rPr lang="pt-BR" altLang="pt-BR" sz="2000" b="1"/>
              <a:t>toda</a:t>
            </a:r>
            <a:r>
              <a:rPr lang="pt-BR" altLang="pt-BR" sz="2000"/>
              <a:t> a sua </a:t>
            </a:r>
            <a:r>
              <a:rPr lang="pt-BR" altLang="pt-BR" sz="2000" b="1"/>
              <a:t>memória</a:t>
            </a:r>
            <a:r>
              <a:rPr lang="pt-BR" altLang="pt-BR" sz="200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operações com inteiros retornam inteiros.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13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36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Numéricos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5716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3669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Operações numéricas: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Soma ( + 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Diferença ( - 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Multiplicação ( * 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Divisão ( / 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Divisão inteira ( // ). 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Exponenciação ( ** ): pode ser usada para calcular a raiz, através de expoentes fracionários (exemplo: 100**0.5).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Módulo ( % ): retorna o resto da divisão.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6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36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36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36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366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36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36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Numéricos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7764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571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 Python suporta a atribuição múltipla: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Isso é útil na troca de valores entre duas variáveis: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5133" y="2541756"/>
            <a:ext cx="4816109" cy="118213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045" y="4564601"/>
            <a:ext cx="6662688" cy="193755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57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5"/>
          <p:cNvSpPr>
            <a:spLocks noGrp="1" noChangeArrowheads="1"/>
          </p:cNvSpPr>
          <p:nvPr>
            <p:ph idx="1"/>
          </p:nvPr>
        </p:nvSpPr>
        <p:spPr bwMode="auto">
          <a:xfrm>
            <a:off x="5452485" y="2478843"/>
            <a:ext cx="4021715" cy="2133677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Teoria básica.</a:t>
            </a:r>
          </a:p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Apresentação das ferramentas.</a:t>
            </a:r>
          </a:p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Exercícios práticos.</a:t>
            </a:r>
          </a:p>
          <a:p>
            <a:pPr marL="342900" indent="-342900" defTabSz="457200">
              <a:buClrTx/>
              <a:defRPr/>
            </a:pPr>
            <a:r>
              <a:rPr lang="pt-BR" altLang="pt-BR" dirty="0">
                <a:solidFill>
                  <a:schemeClr val="tx1"/>
                </a:solidFill>
                <a:latin typeface="Arial" charset="0"/>
                <a:cs typeface="Arial" charset="0"/>
              </a:rPr>
              <a:t>Material de apoio.</a:t>
            </a:r>
            <a:endParaRPr lang="pt-BR" altLang="pt-BR" dirty="0">
              <a:solidFill>
                <a:srgbClr val="009900"/>
              </a:solidFill>
            </a:endParaRPr>
          </a:p>
        </p:txBody>
      </p:sp>
      <p:sp>
        <p:nvSpPr>
          <p:cNvPr id="5123" name="Text Box 4"/>
          <p:cNvSpPr txBox="1">
            <a:spLocks noChangeArrowheads="1"/>
          </p:cNvSpPr>
          <p:nvPr/>
        </p:nvSpPr>
        <p:spPr bwMode="auto">
          <a:xfrm>
            <a:off x="4730750" y="350838"/>
            <a:ext cx="474345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3200" b="1">
                <a:solidFill>
                  <a:schemeClr val="bg1"/>
                </a:solidFill>
              </a:rPr>
              <a:t>Organização do Curso</a:t>
            </a:r>
          </a:p>
        </p:txBody>
      </p:sp>
      <p:sp>
        <p:nvSpPr>
          <p:cNvPr id="5" name="Título 1">
            <a:extLst>
              <a:ext uri="{FF2B5EF4-FFF2-40B4-BE49-F238E27FC236}">
                <a16:creationId xmlns:a16="http://schemas.microsoft.com/office/drawing/2014/main" id="{5E87EDCE-52C2-46A6-B4C0-B9B251212B45}"/>
              </a:ext>
            </a:extLst>
          </p:cNvPr>
          <p:cNvSpPr txBox="1">
            <a:spLocks/>
          </p:cNvSpPr>
          <p:nvPr/>
        </p:nvSpPr>
        <p:spPr bwMode="auto">
          <a:xfrm>
            <a:off x="5456903" y="288925"/>
            <a:ext cx="4109372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6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Metodologia</a:t>
            </a:r>
            <a:endParaRPr lang="pt-BR" sz="3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B85793-820D-4349-9BF8-15D0A86A45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19" r="5442"/>
          <a:stretch/>
        </p:blipFill>
        <p:spPr>
          <a:xfrm>
            <a:off x="1" y="0"/>
            <a:ext cx="4730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61754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Tipos - Operadores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19812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17765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São símbolos que atuam sobre variáveis e valores.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Operadores de atribuição (=).</a:t>
            </a:r>
            <a:endParaRPr lang="pt-BR" altLang="pt-BR" sz="2000" b="1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Operadores aritméticos (+, -, *, /, %, **, +=, -=, *=, /=, %=, **=).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Operadores de comparação (&gt;, &lt;, ==, &gt;=, &lt;=, !=, is, in).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Operadores lógicos (and, or, not).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77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7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77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77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6532" y="3264240"/>
            <a:ext cx="5301807" cy="2701131"/>
          </a:xfrm>
          <a:prstGeom prst="rect">
            <a:avLst/>
          </a:prstGeom>
        </p:spPr>
      </p:pic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756968" y="1760650"/>
            <a:ext cx="8487470" cy="1503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4000" b="1" kern="0" dirty="0" err="1">
                <a:solidFill>
                  <a:srgbClr val="009900"/>
                </a:solidFill>
              </a:rPr>
              <a:t>Control</a:t>
            </a:r>
            <a:r>
              <a:rPr lang="pt-BR" altLang="pt-BR" sz="4000" b="1" kern="0" dirty="0">
                <a:solidFill>
                  <a:srgbClr val="009900"/>
                </a:solidFill>
              </a:rPr>
              <a:t> </a:t>
            </a:r>
            <a:r>
              <a:rPr lang="pt-BR" altLang="pt-BR" sz="4000" b="1" kern="0" dirty="0" err="1">
                <a:solidFill>
                  <a:srgbClr val="009900"/>
                </a:solidFill>
              </a:rPr>
              <a:t>Structures</a:t>
            </a:r>
            <a:endParaRPr lang="pt-BR" altLang="pt-BR" sz="4000" b="1" kern="0" dirty="0">
              <a:solidFill>
                <a:srgbClr val="009900"/>
              </a:solidFill>
            </a:endParaRPr>
          </a:p>
          <a:p>
            <a:pPr marL="0" indent="0" algn="ctr">
              <a:buNone/>
            </a:pPr>
            <a:r>
              <a:rPr lang="pt-BR" altLang="pt-BR" sz="2800" b="1" i="1" kern="0" dirty="0">
                <a:solidFill>
                  <a:srgbClr val="009900"/>
                </a:solidFill>
              </a:rPr>
              <a:t>(Estruturas de Controle)</a:t>
            </a:r>
            <a:endParaRPr lang="pt-BR" altLang="pt-BR" sz="2000" b="1" i="1" kern="0" dirty="0">
              <a:solidFill>
                <a:srgbClr val="009900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10" r="25903" b="38516"/>
          <a:stretch/>
        </p:blipFill>
        <p:spPr>
          <a:xfrm rot="20614787">
            <a:off x="8190418" y="4613401"/>
            <a:ext cx="1494971" cy="1696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29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885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 estrutura de controle é um </a:t>
            </a:r>
            <a:r>
              <a:rPr lang="pt-BR" altLang="pt-BR" sz="2000" b="1" dirty="0"/>
              <a:t>ponto crucial</a:t>
            </a:r>
            <a:r>
              <a:rPr lang="pt-BR" altLang="pt-BR" sz="2000" dirty="0"/>
              <a:t> e presente em Python.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Possui certas características um pouco diferentes das linguagens mais comuns.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Abaixo seguem as palavras reservadas para estrutura de controle: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b="1" i="1" dirty="0" err="1"/>
              <a:t>If</a:t>
            </a:r>
            <a:r>
              <a:rPr lang="pt-BR" altLang="pt-BR" sz="2000" b="1" i="1" dirty="0"/>
              <a:t> | </a:t>
            </a:r>
            <a:r>
              <a:rPr lang="pt-BR" altLang="pt-BR" sz="2000" b="1" i="1" dirty="0" err="1"/>
              <a:t>else</a:t>
            </a:r>
            <a:r>
              <a:rPr lang="pt-BR" altLang="pt-BR" sz="2000" b="1" i="1" dirty="0"/>
              <a:t> | </a:t>
            </a:r>
            <a:r>
              <a:rPr lang="pt-BR" altLang="pt-BR" sz="2000" b="1" i="1" dirty="0" err="1"/>
              <a:t>elif</a:t>
            </a:r>
            <a:endParaRPr lang="pt-BR" altLang="pt-BR" sz="2000" b="1" i="1" dirty="0"/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b="1" i="1" dirty="0"/>
              <a:t>for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b="1" i="1" dirty="0" err="1"/>
              <a:t>while</a:t>
            </a:r>
            <a:endParaRPr lang="pt-BR" altLang="pt-BR" sz="2000" b="1" i="1" dirty="0"/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b="1" i="1" dirty="0"/>
              <a:t>*match-case -&gt; recém chegado na versão 3.10.0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i="1" dirty="0" err="1"/>
              <a:t>try</a:t>
            </a:r>
            <a:endParaRPr lang="pt-BR" altLang="pt-BR" sz="2000" i="1" dirty="0"/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i="1" dirty="0" err="1"/>
              <a:t>except</a:t>
            </a:r>
            <a:endParaRPr lang="pt-BR" altLang="pt-BR" sz="2000" i="1" dirty="0"/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i="1" dirty="0" err="1"/>
              <a:t>with</a:t>
            </a:r>
            <a:endParaRPr lang="pt-BR" altLang="pt-BR" sz="2000" i="1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88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88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88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88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88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88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88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88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8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88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IF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 estrutura </a:t>
            </a:r>
            <a:r>
              <a:rPr lang="pt-BR" altLang="pt-BR" sz="2000" b="1"/>
              <a:t>if</a:t>
            </a:r>
            <a:r>
              <a:rPr lang="pt-BR" altLang="pt-BR" sz="2000"/>
              <a:t> efetua um desvio condicional de acordo com a expressão especificada.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Pode conter outras estruturas de </a:t>
            </a:r>
            <a:r>
              <a:rPr lang="pt-BR" altLang="pt-BR" sz="2000" b="1"/>
              <a:t>if</a:t>
            </a:r>
            <a:r>
              <a:rPr lang="pt-BR" altLang="pt-BR" sz="2000"/>
              <a:t> aninhados com </a:t>
            </a:r>
            <a:r>
              <a:rPr lang="pt-BR" altLang="pt-BR" sz="2000" b="1"/>
              <a:t>elif</a:t>
            </a:r>
            <a:r>
              <a:rPr lang="pt-BR" altLang="pt-BR" sz="2000"/>
              <a:t> e blocos </a:t>
            </a:r>
            <a:r>
              <a:rPr lang="pt-BR" altLang="pt-BR" sz="2000" b="1"/>
              <a:t>else</a:t>
            </a:r>
            <a:r>
              <a:rPr lang="pt-BR" altLang="pt-BR" sz="2000"/>
              <a:t>.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 expressão condicional irá denominar a execução ou não do bloco de código.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Em Python </a:t>
            </a:r>
            <a:r>
              <a:rPr lang="pt-BR" altLang="pt-BR" sz="2000" b="1"/>
              <a:t>não existe </a:t>
            </a:r>
            <a:r>
              <a:rPr lang="pt-BR" altLang="pt-BR" sz="2000"/>
              <a:t>a estrutura </a:t>
            </a:r>
            <a:r>
              <a:rPr lang="pt-BR" altLang="pt-BR" sz="2000" b="1"/>
              <a:t>else if</a:t>
            </a:r>
            <a:r>
              <a:rPr lang="pt-BR" altLang="pt-BR" sz="2000"/>
              <a:t>, esta estrutura é </a:t>
            </a:r>
            <a:r>
              <a:rPr lang="pt-BR" altLang="pt-BR" sz="2000" b="1"/>
              <a:t>elif</a:t>
            </a:r>
            <a:r>
              <a:rPr lang="pt-BR" altLang="pt-BR" sz="2000"/>
              <a:t>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313" y="4981575"/>
            <a:ext cx="3009900" cy="150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IF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294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Pode haver zero ou mais seções elif, e a seção else é </a:t>
            </a:r>
            <a:r>
              <a:rPr lang="pt-BR" altLang="pt-BR" sz="2000" b="1"/>
              <a:t>opcional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Uma sequência </a:t>
            </a:r>
            <a:r>
              <a:rPr lang="pt-BR" altLang="pt-BR" sz="2000" b="1"/>
              <a:t>if ... elif ... elif ... </a:t>
            </a:r>
            <a:r>
              <a:rPr lang="pt-BR" altLang="pt-BR" sz="2000"/>
              <a:t>substitui as construções </a:t>
            </a:r>
            <a:r>
              <a:rPr lang="pt-BR" altLang="pt-BR" sz="2000" b="1" i="1"/>
              <a:t>switch</a:t>
            </a:r>
            <a:r>
              <a:rPr lang="pt-BR" altLang="pt-BR" sz="2000"/>
              <a:t> ou </a:t>
            </a:r>
            <a:r>
              <a:rPr lang="pt-BR" altLang="pt-BR" sz="2000" b="1" i="1"/>
              <a:t>case</a:t>
            </a:r>
            <a:r>
              <a:rPr lang="pt-BR" altLang="pt-BR" sz="2000"/>
              <a:t> existentes em outras linguagens.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Exemplo: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513" y="3452813"/>
            <a:ext cx="5557837" cy="29876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9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29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FOR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499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O comando </a:t>
            </a:r>
            <a:r>
              <a:rPr lang="pt-BR" altLang="pt-BR" sz="2000" b="1" dirty="0"/>
              <a:t>for</a:t>
            </a:r>
            <a:r>
              <a:rPr lang="pt-BR" altLang="pt-BR" sz="2000" dirty="0"/>
              <a:t> se diference, um tanto, de outras linguagens como C e Java.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Ao invés de se iterar sobre progressões aritméticas, o comando </a:t>
            </a:r>
            <a:r>
              <a:rPr lang="pt-BR" altLang="pt-BR" sz="2000" b="1" dirty="0"/>
              <a:t>for</a:t>
            </a:r>
            <a:r>
              <a:rPr lang="pt-BR" altLang="pt-BR" sz="2000" dirty="0"/>
              <a:t> de Python </a:t>
            </a:r>
            <a:r>
              <a:rPr lang="pt-BR" altLang="pt-BR" sz="2000" b="1" dirty="0"/>
              <a:t>itera</a:t>
            </a:r>
            <a:r>
              <a:rPr lang="pt-BR" altLang="pt-BR" sz="2000" dirty="0"/>
              <a:t> sobre os itens de qualquer sequência.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Podem ser uma </a:t>
            </a:r>
            <a:r>
              <a:rPr lang="pt-BR" altLang="pt-BR" sz="2000" b="1" dirty="0"/>
              <a:t>lista</a:t>
            </a:r>
            <a:r>
              <a:rPr lang="pt-BR" altLang="pt-BR" sz="2000" dirty="0"/>
              <a:t> ou uma </a:t>
            </a:r>
            <a:r>
              <a:rPr lang="pt-BR" altLang="pt-BR" sz="2000" b="1" i="1" dirty="0" err="1"/>
              <a:t>string</a:t>
            </a:r>
            <a:r>
              <a:rPr lang="pt-BR" altLang="pt-BR" sz="2000" dirty="0"/>
              <a:t>, na ordem em que eles aparecem na sequência.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58" b="2"/>
          <a:stretch>
            <a:fillRect/>
          </a:stretch>
        </p:blipFill>
        <p:spPr bwMode="auto">
          <a:xfrm>
            <a:off x="2216150" y="3956050"/>
            <a:ext cx="6629400" cy="2484438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9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49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FOR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704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 função </a:t>
            </a:r>
            <a:r>
              <a:rPr lang="pt-BR" altLang="pt-BR" sz="2000" b="1" i="1"/>
              <a:t>range</a:t>
            </a:r>
            <a:r>
              <a:rPr lang="pt-BR" altLang="pt-BR" sz="2000" b="1"/>
              <a:t>()</a:t>
            </a:r>
            <a:r>
              <a:rPr lang="pt-BR" altLang="pt-BR" sz="2000"/>
              <a:t>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/>
              <a:t>Se você precisar </a:t>
            </a:r>
            <a:r>
              <a:rPr lang="pt-BR" altLang="pt-BR" sz="2000" b="1"/>
              <a:t>iterar</a:t>
            </a:r>
            <a:r>
              <a:rPr lang="pt-BR" altLang="pt-BR" sz="2000"/>
              <a:t> sobre sequências </a:t>
            </a:r>
            <a:r>
              <a:rPr lang="pt-BR" altLang="pt-BR" sz="2000" b="1"/>
              <a:t>numéricas</a:t>
            </a:r>
            <a:r>
              <a:rPr lang="pt-BR" altLang="pt-BR" sz="2000"/>
              <a:t>, a função embutida range() é a </a:t>
            </a:r>
            <a:r>
              <a:rPr lang="pt-BR" altLang="pt-BR" sz="2000" b="1"/>
              <a:t>resposta</a:t>
            </a:r>
            <a:r>
              <a:rPr lang="pt-BR" altLang="pt-BR" sz="2000"/>
              <a:t>. 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/>
              <a:t>Ela gera listas contendo </a:t>
            </a:r>
            <a:r>
              <a:rPr lang="pt-BR" altLang="pt-BR" sz="2000" b="1"/>
              <a:t>progressões</a:t>
            </a:r>
            <a:r>
              <a:rPr lang="pt-BR" altLang="pt-BR" sz="2000"/>
              <a:t> aritméticas.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45"/>
          <a:stretch>
            <a:fillRect/>
          </a:stretch>
        </p:blipFill>
        <p:spPr bwMode="auto">
          <a:xfrm>
            <a:off x="2819400" y="3594100"/>
            <a:ext cx="3917950" cy="26162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70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70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FOR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909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Comandos break em laços: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pt-BR" altLang="pt-BR" sz="2000"/>
              <a:t>O comando </a:t>
            </a:r>
            <a:r>
              <a:rPr lang="pt-BR" altLang="pt-BR" sz="2000" b="1"/>
              <a:t>break</a:t>
            </a:r>
            <a:r>
              <a:rPr lang="pt-BR" altLang="pt-BR" sz="2000"/>
              <a:t>, como em </a:t>
            </a:r>
            <a:r>
              <a:rPr lang="pt-BR" altLang="pt-BR" sz="2000" b="1"/>
              <a:t>C</a:t>
            </a:r>
            <a:r>
              <a:rPr lang="pt-BR" altLang="pt-BR" sz="2000"/>
              <a:t>, interrompe o laço </a:t>
            </a:r>
            <a:r>
              <a:rPr lang="pt-BR" altLang="pt-BR" sz="2000" b="1"/>
              <a:t>for</a:t>
            </a:r>
            <a:r>
              <a:rPr lang="pt-BR" altLang="pt-BR" sz="2000"/>
              <a:t> mais interno.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endParaRPr lang="pt-BR" altLang="pt-BR" sz="200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endParaRPr lang="pt-BR" altLang="pt-BR" sz="2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4300" y="3348038"/>
            <a:ext cx="7221538" cy="23860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0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FOR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114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Comandos continue em laços: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–"/>
            </a:pPr>
            <a:r>
              <a:rPr lang="pt-BR" altLang="pt-BR" sz="2000"/>
              <a:t>O comando </a:t>
            </a:r>
            <a:r>
              <a:rPr lang="pt-BR" altLang="pt-BR" sz="2000" b="1"/>
              <a:t>continue</a:t>
            </a:r>
            <a:r>
              <a:rPr lang="pt-BR" altLang="pt-BR" sz="2000"/>
              <a:t>, também emprestado de </a:t>
            </a:r>
            <a:r>
              <a:rPr lang="pt-BR" altLang="pt-BR" sz="2000" b="1"/>
              <a:t>C</a:t>
            </a:r>
            <a:r>
              <a:rPr lang="pt-BR" altLang="pt-BR" sz="2000"/>
              <a:t>, </a:t>
            </a:r>
            <a:r>
              <a:rPr lang="pt-BR" altLang="pt-BR" sz="2000" b="1"/>
              <a:t>avança</a:t>
            </a:r>
            <a:r>
              <a:rPr lang="pt-BR" altLang="pt-BR" sz="2000"/>
              <a:t> para a próxima iteração do laço mais interno.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4588" y="3460750"/>
            <a:ext cx="5300662" cy="30765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1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FOR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318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Cláusulas else em laços: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/>
              <a:t>Laços podem ter uma cláusula </a:t>
            </a:r>
            <a:r>
              <a:rPr lang="pt-BR" altLang="pt-BR" sz="2000" b="1"/>
              <a:t>else</a:t>
            </a:r>
            <a:r>
              <a:rPr lang="pt-BR" altLang="pt-BR" sz="2000"/>
              <a:t>, que é executada sempre que o laço se encerra por </a:t>
            </a:r>
            <a:r>
              <a:rPr lang="pt-BR" altLang="pt-BR" sz="2000" b="1"/>
              <a:t>exaustão</a:t>
            </a:r>
            <a:r>
              <a:rPr lang="pt-BR" altLang="pt-BR" sz="2000"/>
              <a:t> da lista (no caso do for).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/>
              <a:t>Mas nunca quando o laço é interrompido por um </a:t>
            </a:r>
            <a:r>
              <a:rPr lang="pt-BR" altLang="pt-BR" sz="2000" b="1"/>
              <a:t>break</a:t>
            </a:r>
            <a:r>
              <a:rPr lang="pt-BR" altLang="pt-BR" sz="2000"/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3913" y="3451225"/>
            <a:ext cx="5800725" cy="31242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318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318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1083126" y="993832"/>
            <a:ext cx="7640637" cy="39052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indent="0" algn="ctr">
              <a:buNone/>
            </a:pPr>
            <a:endParaRPr lang="pt-BR" altLang="pt-BR" sz="2400" dirty="0">
              <a:solidFill>
                <a:schemeClr val="accent2"/>
              </a:solidFill>
            </a:endParaRPr>
          </a:p>
          <a:p>
            <a:pPr marL="0" indent="0" algn="ctr">
              <a:buNone/>
            </a:pPr>
            <a:r>
              <a:rPr lang="pt-BR" altLang="pt-BR" sz="2400" b="1" i="1" dirty="0">
                <a:solidFill>
                  <a:srgbClr val="009900"/>
                </a:solidFill>
              </a:rPr>
              <a:t>Livros, Apostilas, Fóruns, Vídeos, etc.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456" y="3205053"/>
            <a:ext cx="1981200" cy="94297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45114" y="4932306"/>
            <a:ext cx="1943100" cy="6477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6664" y="3328878"/>
            <a:ext cx="2728404" cy="10249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228EF-C3BC-4BB9-93F4-2DA19E7F9A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74" y="4295040"/>
            <a:ext cx="1486953" cy="2073740"/>
          </a:xfrm>
          <a:prstGeom prst="rect">
            <a:avLst/>
          </a:prstGeom>
        </p:spPr>
      </p:pic>
      <p:sp>
        <p:nvSpPr>
          <p:cNvPr id="8" name="Título 1">
            <a:extLst>
              <a:ext uri="{FF2B5EF4-FFF2-40B4-BE49-F238E27FC236}">
                <a16:creationId xmlns:a16="http://schemas.microsoft.com/office/drawing/2014/main" id="{EC82D59E-5337-4F35-8283-8BBC16AE17DC}"/>
              </a:ext>
            </a:extLst>
          </p:cNvPr>
          <p:cNvSpPr txBox="1">
            <a:spLocks/>
          </p:cNvSpPr>
          <p:nvPr/>
        </p:nvSpPr>
        <p:spPr bwMode="auto">
          <a:xfrm>
            <a:off x="5456903" y="288925"/>
            <a:ext cx="4109372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6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Material de Apoio</a:t>
            </a:r>
            <a:endParaRPr lang="pt-BR" sz="30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82905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WHILE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523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 estrutura de controle </a:t>
            </a:r>
            <a:r>
              <a:rPr lang="pt-BR" altLang="pt-BR" sz="2000" b="1"/>
              <a:t>while</a:t>
            </a:r>
            <a:r>
              <a:rPr lang="pt-BR" altLang="pt-BR" sz="2000"/>
              <a:t> será executada enquanto a expressão condicional </a:t>
            </a:r>
            <a:r>
              <a:rPr lang="pt-BR" altLang="pt-BR" sz="2000" b="1"/>
              <a:t>não for satisfeita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É empregado quando se deseja realizar um </a:t>
            </a:r>
            <a:r>
              <a:rPr lang="pt-BR" altLang="pt-BR" sz="2000" b="1"/>
              <a:t>teste</a:t>
            </a:r>
            <a:r>
              <a:rPr lang="pt-BR" altLang="pt-BR" sz="2000"/>
              <a:t> a cada </a:t>
            </a:r>
            <a:r>
              <a:rPr lang="pt-BR" altLang="pt-BR" sz="2000" b="1"/>
              <a:t>interação</a:t>
            </a:r>
            <a:r>
              <a:rPr lang="pt-BR" altLang="pt-BR" sz="2000"/>
              <a:t> do laço.</a:t>
            </a:r>
          </a:p>
        </p:txBody>
      </p:sp>
      <p:pic>
        <p:nvPicPr>
          <p:cNvPr id="158725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3288" y="3627438"/>
            <a:ext cx="3243262" cy="28130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8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- WHILE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9523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 </a:t>
            </a:r>
            <a:r>
              <a:rPr lang="pt-BR" altLang="pt-BR" sz="2000" b="1"/>
              <a:t>while</a:t>
            </a:r>
            <a:r>
              <a:rPr lang="pt-BR" altLang="pt-BR" sz="2000"/>
              <a:t> também suporta as sentenças </a:t>
            </a:r>
            <a:r>
              <a:rPr lang="pt-BR" altLang="pt-BR" sz="2000" b="1"/>
              <a:t>break</a:t>
            </a:r>
            <a:r>
              <a:rPr lang="pt-BR" altLang="pt-BR" sz="2000"/>
              <a:t>, </a:t>
            </a:r>
            <a:r>
              <a:rPr lang="pt-BR" altLang="pt-BR" sz="2000" b="1"/>
              <a:t>continue</a:t>
            </a:r>
            <a:r>
              <a:rPr lang="pt-BR" altLang="pt-BR" sz="2000"/>
              <a:t> e </a:t>
            </a:r>
            <a:r>
              <a:rPr lang="pt-BR" altLang="pt-BR" sz="2000" b="1"/>
              <a:t>else</a:t>
            </a:r>
            <a:r>
              <a:rPr lang="pt-BR" altLang="pt-BR" sz="2000"/>
              <a:t>, como no for.</a:t>
            </a:r>
          </a:p>
        </p:txBody>
      </p:sp>
      <p:pic>
        <p:nvPicPr>
          <p:cNvPr id="16077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11"/>
          <a:stretch>
            <a:fillRect/>
          </a:stretch>
        </p:blipFill>
        <p:spPr bwMode="auto">
          <a:xfrm>
            <a:off x="2333625" y="2811463"/>
            <a:ext cx="5462588" cy="34544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2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0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56378" y="4248150"/>
            <a:ext cx="3248035" cy="2420480"/>
          </a:xfrm>
          <a:prstGeom prst="rect">
            <a:avLst/>
          </a:prstGeom>
        </p:spPr>
      </p:pic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Python 3.10 implementou o </a:t>
            </a:r>
            <a:r>
              <a:rPr lang="pt-BR" altLang="pt-BR" sz="2000" i="1" dirty="0"/>
              <a:t>switch-case</a:t>
            </a:r>
            <a:r>
              <a:rPr lang="pt-BR" altLang="pt-BR" sz="2000" dirty="0"/>
              <a:t> – ou algo do tipo!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Nas outras linguagens como C ou Java, um switch-case verifica o valor de uma variável e caso localize um correspondente executa um novo bloco de código.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Python implementou o mesmo princípio, porém mais poderoso, com mais recursos.</a:t>
            </a:r>
          </a:p>
        </p:txBody>
      </p:sp>
    </p:spTree>
    <p:extLst>
      <p:ext uri="{BB962C8B-B14F-4D97-AF65-F5344CB8AC3E}">
        <p14:creationId xmlns:p14="http://schemas.microsoft.com/office/powerpoint/2010/main" val="437273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Confira um exemplo: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589" y="2943867"/>
            <a:ext cx="6483407" cy="2875908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2020734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 estrutura </a:t>
            </a:r>
            <a:r>
              <a:rPr lang="pt-BR" altLang="pt-BR" sz="2000" i="1" dirty="0"/>
              <a:t>match-case</a:t>
            </a:r>
            <a:r>
              <a:rPr lang="pt-BR" altLang="pt-BR" sz="2000" dirty="0"/>
              <a:t> é similar ao </a:t>
            </a:r>
            <a:r>
              <a:rPr lang="pt-BR" altLang="pt-BR" sz="2000" i="1" dirty="0"/>
              <a:t>switch-case</a:t>
            </a:r>
            <a:r>
              <a:rPr lang="pt-BR" altLang="pt-BR" sz="2000" dirty="0"/>
              <a:t> da linguagem C.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No entanto, diferente de C, quando um código de um </a:t>
            </a:r>
            <a:r>
              <a:rPr lang="pt-BR" altLang="pt-BR" sz="2000" i="1" dirty="0"/>
              <a:t>case</a:t>
            </a:r>
            <a:r>
              <a:rPr lang="pt-BR" altLang="pt-BR" sz="2000" dirty="0"/>
              <a:t> é executado, automaticamente a execução é direcionada para o fim da estrutura </a:t>
            </a:r>
            <a:r>
              <a:rPr lang="pt-BR" altLang="pt-BR" sz="2000" i="1" dirty="0"/>
              <a:t>match</a:t>
            </a:r>
            <a:r>
              <a:rPr lang="pt-BR" altLang="pt-BR" sz="2000" dirty="0"/>
              <a:t>.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Se o match não é correspondido, ou seja, o valor da variável não é encontrada o </a:t>
            </a:r>
            <a:r>
              <a:rPr lang="pt-BR" altLang="pt-BR" sz="2000" i="1" dirty="0"/>
              <a:t>case</a:t>
            </a:r>
            <a:r>
              <a:rPr lang="pt-BR" altLang="pt-BR" sz="2000" dirty="0"/>
              <a:t> com </a:t>
            </a:r>
            <a:r>
              <a:rPr lang="pt-BR" altLang="pt-BR" sz="2000" b="1" dirty="0"/>
              <a:t>_ </a:t>
            </a:r>
            <a:r>
              <a:rPr lang="pt-BR" altLang="pt-BR" sz="2000" dirty="0"/>
              <a:t>é executado.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Veja o resultado do código anterior: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1797" y="5082319"/>
            <a:ext cx="3744131" cy="110893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38482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9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Analise mais um exemplo, agora listas dentro de uma lista: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t="1556"/>
          <a:stretch/>
        </p:blipFill>
        <p:spPr>
          <a:xfrm>
            <a:off x="1107080" y="2809875"/>
            <a:ext cx="8107967" cy="2971799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94852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 estrutura </a:t>
            </a:r>
            <a:r>
              <a:rPr lang="pt-BR" altLang="pt-BR" sz="2000" i="1" dirty="0"/>
              <a:t>match-case</a:t>
            </a:r>
            <a:r>
              <a:rPr lang="pt-BR" altLang="pt-BR" sz="2000" dirty="0"/>
              <a:t> é capaz de encontrar além de valores, também padrões.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Veja o resultado: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Mas surge a pergunta: é capaz de encontrar padrão e valor?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Com certeza!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514" y="3624978"/>
            <a:ext cx="3115110" cy="1114581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4551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9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090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090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Comandos de Controle – MATCH-CASE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809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733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Analise mais um exemplo, agora listas dentro de uma lista: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925" y="2562224"/>
            <a:ext cx="6475618" cy="3343275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6091" y="4965316"/>
            <a:ext cx="2385422" cy="940183"/>
          </a:xfrm>
          <a:prstGeom prst="rect">
            <a:avLst/>
          </a:prstGeom>
          <a:ln w="31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691219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Espaço Reservado para Conteúdo 2"/>
          <p:cNvSpPr>
            <a:spLocks noGrp="1"/>
          </p:cNvSpPr>
          <p:nvPr>
            <p:ph type="body" idx="1"/>
          </p:nvPr>
        </p:nvSpPr>
        <p:spPr bwMode="auto">
          <a:xfrm>
            <a:off x="698911" y="1965325"/>
            <a:ext cx="8487470" cy="1038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5400" b="1" dirty="0">
                <a:solidFill>
                  <a:srgbClr val="009900"/>
                </a:solidFill>
              </a:rPr>
              <a:t>Funções</a:t>
            </a:r>
            <a:endParaRPr lang="pt-BR" altLang="pt-BR" sz="4400" b="1" dirty="0">
              <a:solidFill>
                <a:srgbClr val="009900"/>
              </a:solidFill>
            </a:endParaRPr>
          </a:p>
        </p:txBody>
      </p:sp>
      <p:pic>
        <p:nvPicPr>
          <p:cNvPr id="2050" name="Picture 2" descr="esultado de imagem para func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0446" y="3416300"/>
            <a:ext cx="4724400" cy="1874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673511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Funções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Permite pensar num problema em diversos níveis.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Dividir para conquistar: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dirty="0"/>
              <a:t>Um problema é dividido em diversos subproblemas;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dirty="0"/>
              <a:t>As soluções dos subproblemas são combinadas numa solução do problema maior.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Programa são divididos em subprogramas: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dirty="0"/>
              <a:t>Cada subprograma é invocado por meio de um identificador e uma lista de entradas.</a:t>
            </a:r>
          </a:p>
          <a:p>
            <a:pPr lvl="1" algn="just">
              <a:spcBef>
                <a:spcPct val="20000"/>
              </a:spcBef>
              <a:buFontTx/>
              <a:buChar char="–"/>
            </a:pPr>
            <a:r>
              <a:rPr lang="pt-BR" altLang="pt-BR" sz="2000" dirty="0"/>
              <a:t>Os resultados computados por um subprograma pode ser combinado com os de outros subprogramas.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938" y="1122363"/>
            <a:ext cx="1704975" cy="18303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277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2288297" y="1584102"/>
            <a:ext cx="5327816" cy="103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altLang="pt-BR" sz="3600" b="1" kern="0" dirty="0">
                <a:solidFill>
                  <a:srgbClr val="009900"/>
                </a:solidFill>
              </a:rPr>
              <a:t>Apresentando Python</a:t>
            </a:r>
            <a:endParaRPr lang="pt-BR" altLang="pt-BR" sz="2800" b="1" kern="0" dirty="0">
              <a:solidFill>
                <a:srgbClr val="0099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EC956D-122E-4AAA-9D12-6A20D3FB1E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03" r="14428"/>
          <a:stretch/>
        </p:blipFill>
        <p:spPr>
          <a:xfrm>
            <a:off x="2945489" y="3138079"/>
            <a:ext cx="4013433" cy="2906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23935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Funções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861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Em </a:t>
            </a:r>
            <a:r>
              <a:rPr lang="pt-BR" altLang="pt-BR" sz="2000" b="1"/>
              <a:t>Python</a:t>
            </a:r>
            <a:r>
              <a:rPr lang="pt-BR" altLang="pt-BR" sz="2000"/>
              <a:t> subprogramas tem nome de </a:t>
            </a:r>
            <a:r>
              <a:rPr lang="pt-BR" altLang="pt-BR" sz="2000" b="1"/>
              <a:t>funções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São blocos de código com </a:t>
            </a:r>
            <a:r>
              <a:rPr lang="pt-BR" altLang="pt-BR" sz="2000" b="1"/>
              <a:t>nome</a:t>
            </a:r>
            <a:r>
              <a:rPr lang="pt-BR" altLang="pt-BR" sz="2000"/>
              <a:t> e/ou </a:t>
            </a:r>
            <a:r>
              <a:rPr lang="pt-BR" altLang="pt-BR" sz="2000" b="1"/>
              <a:t>argumentos</a:t>
            </a:r>
            <a:r>
              <a:rPr lang="pt-BR" altLang="pt-BR" sz="2000"/>
              <a:t>.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Usadas para realizar </a:t>
            </a:r>
            <a:r>
              <a:rPr lang="pt-BR" altLang="pt-BR" sz="2000" b="1"/>
              <a:t>tarefas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Formato geral: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625" y="4286250"/>
            <a:ext cx="8772525" cy="1162050"/>
          </a:xfrm>
          <a:prstGeom prst="rect">
            <a:avLst/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5293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86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6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6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Funções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6144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7942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 palavra reservada </a:t>
            </a:r>
            <a:r>
              <a:rPr lang="pt-BR" altLang="pt-BR" sz="2400" b="1" i="1" dirty="0" err="1"/>
              <a:t>def</a:t>
            </a:r>
            <a:r>
              <a:rPr lang="pt-BR" altLang="pt-BR" sz="2400" dirty="0"/>
              <a:t> </a:t>
            </a:r>
            <a:r>
              <a:rPr lang="pt-BR" altLang="pt-BR" sz="2000" dirty="0"/>
              <a:t>inicia a definição de uma função.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Deve ser seguida do nome da função e da lista de </a:t>
            </a:r>
            <a:r>
              <a:rPr lang="pt-BR" altLang="pt-BR" sz="2000" b="1" dirty="0"/>
              <a:t>parâmetros</a:t>
            </a:r>
            <a:r>
              <a:rPr lang="pt-BR" altLang="pt-BR" sz="2000" dirty="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Os comandos da função começam na linha </a:t>
            </a:r>
            <a:r>
              <a:rPr lang="pt-BR" altLang="pt-BR" sz="2000" b="1" dirty="0"/>
              <a:t>seguinte</a:t>
            </a:r>
            <a:r>
              <a:rPr lang="pt-BR" altLang="pt-BR" sz="2000" dirty="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Seus comando devem ser </a:t>
            </a:r>
            <a:r>
              <a:rPr lang="pt-BR" altLang="pt-BR" sz="2000" b="1" dirty="0" err="1"/>
              <a:t>indentados</a:t>
            </a:r>
            <a:r>
              <a:rPr lang="pt-BR" altLang="pt-BR" sz="2000" dirty="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b="1" dirty="0"/>
              <a:t>Opcionalmente</a:t>
            </a:r>
            <a:r>
              <a:rPr lang="pt-BR" altLang="pt-BR" sz="2000" dirty="0"/>
              <a:t>, a primeira linha da função pode ser utilizada para </a:t>
            </a:r>
            <a:r>
              <a:rPr lang="pt-BR" altLang="pt-BR" sz="2000" b="1" dirty="0"/>
              <a:t>documentar</a:t>
            </a:r>
            <a:r>
              <a:rPr lang="pt-BR" altLang="pt-BR" sz="2000" dirty="0"/>
              <a:t> a função: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 Se presente, essa </a:t>
            </a:r>
            <a:r>
              <a:rPr lang="pt-BR" altLang="pt-BR" sz="2000" i="1" dirty="0" err="1"/>
              <a:t>string</a:t>
            </a:r>
            <a:r>
              <a:rPr lang="pt-BR" altLang="pt-BR" sz="2000" dirty="0"/>
              <a:t> chama-se </a:t>
            </a:r>
            <a:r>
              <a:rPr lang="pt-BR" altLang="pt-BR" sz="2000" b="1" i="1" dirty="0" err="1"/>
              <a:t>docstring</a:t>
            </a:r>
            <a:r>
              <a:rPr lang="pt-BR" altLang="pt-B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45178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4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14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44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144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Funções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Tipicamente computam um ou mais valores.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Para indicar o valor a ser devolvido como resultado usa-se o comando: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–"/>
              <a:defRPr/>
            </a:pPr>
            <a:r>
              <a:rPr lang="pt-BR" altLang="pt-BR" sz="2000" dirty="0" err="1"/>
              <a:t>return</a:t>
            </a:r>
            <a:r>
              <a:rPr lang="pt-BR" altLang="pt-BR" sz="2000" dirty="0"/>
              <a:t> </a:t>
            </a:r>
            <a:r>
              <a:rPr lang="pt-BR" altLang="pt-BR" sz="2000" i="1" dirty="0"/>
              <a:t>expressão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Onde expressão é </a:t>
            </a:r>
            <a:r>
              <a:rPr lang="pt-BR" altLang="pt-BR" sz="2000" b="1" dirty="0"/>
              <a:t>opcional</a:t>
            </a:r>
            <a:r>
              <a:rPr lang="pt-BR" altLang="pt-BR" sz="2000" dirty="0"/>
              <a:t> ou o </a:t>
            </a:r>
            <a:r>
              <a:rPr lang="pt-BR" altLang="pt-BR" sz="2000" b="1" dirty="0"/>
              <a:t>valor</a:t>
            </a:r>
            <a:r>
              <a:rPr lang="pt-BR" altLang="pt-BR" sz="2000" dirty="0"/>
              <a:t> a ser retornado.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Ao encontrar o comando </a:t>
            </a:r>
            <a:r>
              <a:rPr lang="pt-BR" altLang="pt-BR" sz="2000" i="1" dirty="0" err="1"/>
              <a:t>return</a:t>
            </a:r>
            <a:r>
              <a:rPr lang="pt-BR" altLang="pt-BR" sz="2000" dirty="0"/>
              <a:t>, a função </a:t>
            </a:r>
            <a:r>
              <a:rPr lang="pt-BR" altLang="pt-BR" sz="2000" b="1" dirty="0"/>
              <a:t>finaliza imediatamente</a:t>
            </a:r>
            <a:r>
              <a:rPr lang="pt-BR" altLang="pt-BR" sz="2000" dirty="0"/>
              <a:t>, retornando ao ponto que foi </a:t>
            </a:r>
            <a:r>
              <a:rPr lang="pt-BR" altLang="pt-BR" sz="2000" b="1" dirty="0"/>
              <a:t>chamada</a:t>
            </a:r>
            <a:r>
              <a:rPr lang="pt-BR" altLang="pt-BR" sz="2000" dirty="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pt-BR" altLang="pt-BR" sz="2000" dirty="0"/>
              <a:t>Se nenhum valor de retorno é especificado, o valor de retorno é </a:t>
            </a:r>
            <a:r>
              <a:rPr lang="pt-BR" altLang="pt-BR" sz="2000" b="1" i="1" dirty="0" err="1"/>
              <a:t>None</a:t>
            </a:r>
            <a:r>
              <a:rPr lang="pt-BR" altLang="pt-BR" sz="2000" dirty="0"/>
              <a:t>.</a:t>
            </a:r>
          </a:p>
          <a:p>
            <a:pPr marL="0" indent="0" algn="just">
              <a:lnSpc>
                <a:spcPct val="150000"/>
              </a:lnSpc>
              <a:spcBef>
                <a:spcPct val="20000"/>
              </a:spcBef>
              <a:defRPr/>
            </a:pP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17906527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0" name="Espaço Reservado para Conteúdo 2"/>
          <p:cNvSpPr>
            <a:spLocks noGrp="1"/>
          </p:cNvSpPr>
          <p:nvPr>
            <p:ph type="body" idx="1"/>
          </p:nvPr>
        </p:nvSpPr>
        <p:spPr bwMode="auto">
          <a:xfrm>
            <a:off x="698911" y="1965325"/>
            <a:ext cx="8487470" cy="1038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pt-BR" altLang="pt-BR" sz="4000" b="1" dirty="0">
                <a:solidFill>
                  <a:srgbClr val="009900"/>
                </a:solidFill>
              </a:rPr>
              <a:t>Estruturas de Dados</a:t>
            </a:r>
            <a:endParaRPr lang="pt-BR" altLang="pt-BR" sz="3200" b="1" dirty="0">
              <a:solidFill>
                <a:srgbClr val="009900"/>
              </a:solidFill>
            </a:endParaRP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658" y="2798618"/>
            <a:ext cx="3315975" cy="3382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88320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Estruturas de Dados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6691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08549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Forma de se organizar dados de maneira a facilitar seu acesso.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Algumas formas são clássicas: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1800"/>
              <a:t>Listas;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1800"/>
              <a:t>Arrays (vetores e matrizes);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1800"/>
              <a:t>Tuplas (registros);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1800"/>
              <a:t>Árvores;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Em Python existem dois tipos: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Sequências</a:t>
            </a:r>
            <a:r>
              <a:rPr lang="pt-BR" altLang="pt-BR" sz="2000"/>
              <a:t>: são objetos ordenados e finitos;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Dicionários: </a:t>
            </a:r>
            <a:r>
              <a:rPr lang="pt-BR" altLang="pt-BR" sz="2000"/>
              <a:t>um conjunto de elementos de mapeamentos indexados por chaves;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Existem as sequências imutáveis: </a:t>
            </a:r>
            <a:r>
              <a:rPr lang="pt-BR" altLang="pt-BR" sz="2000" b="1" i="1"/>
              <a:t>str</a:t>
            </a:r>
            <a:r>
              <a:rPr lang="pt-BR" altLang="pt-BR" sz="2000"/>
              <a:t> e  </a:t>
            </a:r>
            <a:r>
              <a:rPr lang="pt-BR" altLang="pt-BR" sz="2000" b="1" i="1"/>
              <a:t>tuple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 as mutáveis: </a:t>
            </a:r>
            <a:r>
              <a:rPr lang="pt-BR" altLang="pt-BR" sz="2000" b="1" i="1"/>
              <a:t>dict</a:t>
            </a:r>
            <a:r>
              <a:rPr lang="pt-BR" altLang="pt-BR" sz="2000"/>
              <a:t> e </a:t>
            </a:r>
            <a:r>
              <a:rPr lang="pt-BR" altLang="pt-BR" sz="2000" b="1" i="1"/>
              <a:t>list</a:t>
            </a:r>
            <a:r>
              <a:rPr lang="pt-BR" altLang="pt-BR" sz="200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54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5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85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5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85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854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854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 nodeType="clickPar">
                      <p:stCondLst>
                        <p:cond delay="indefinite"/>
                      </p:stCondLst>
                      <p:childTnLst>
                        <p:par>
                          <p:cTn id="3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854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854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854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Estruturas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Strings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68964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Uma </a:t>
            </a:r>
            <a:r>
              <a:rPr lang="pt-BR" altLang="pt-BR" sz="2000" i="1" dirty="0" err="1"/>
              <a:t>string</a:t>
            </a:r>
            <a:r>
              <a:rPr lang="pt-BR" altLang="pt-BR" sz="2000" dirty="0"/>
              <a:t> em Python é um conjunto linear de elementos imutáveis, mas de tamanho variável.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Uma </a:t>
            </a:r>
            <a:r>
              <a:rPr lang="pt-BR" altLang="pt-BR" sz="2000" i="1" dirty="0" err="1"/>
              <a:t>string</a:t>
            </a:r>
            <a:r>
              <a:rPr lang="pt-BR" altLang="pt-BR" sz="2000" dirty="0"/>
              <a:t> em </a:t>
            </a:r>
            <a:r>
              <a:rPr lang="pt-BR" altLang="pt-BR" sz="2000" i="1" dirty="0"/>
              <a:t>Python</a:t>
            </a:r>
            <a:r>
              <a:rPr lang="pt-BR" altLang="pt-BR" sz="2000" dirty="0"/>
              <a:t> pode ser definida entre aspas simples ou duplas: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Assim como as listas/</a:t>
            </a:r>
            <a:r>
              <a:rPr lang="pt-BR" altLang="pt-BR" sz="2000" dirty="0" err="1"/>
              <a:t>tuplas</a:t>
            </a:r>
            <a:r>
              <a:rPr lang="pt-BR" altLang="pt-BR" sz="2000" dirty="0"/>
              <a:t>, os elementos de uma </a:t>
            </a:r>
            <a:r>
              <a:rPr lang="pt-BR" altLang="pt-BR" sz="2000" i="1" dirty="0" err="1"/>
              <a:t>string</a:t>
            </a:r>
            <a:r>
              <a:rPr lang="pt-BR" altLang="pt-BR" sz="2000" dirty="0"/>
              <a:t> podem ser acessadas por índices ou </a:t>
            </a:r>
            <a:r>
              <a:rPr lang="pt-BR" altLang="pt-BR" sz="2000" i="1" dirty="0" err="1"/>
              <a:t>slices</a:t>
            </a:r>
            <a:r>
              <a:rPr lang="pt-BR" altLang="pt-BR" sz="2000" dirty="0"/>
              <a:t>: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9188" y="2960688"/>
            <a:ext cx="5272087" cy="13716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38" y="5175250"/>
            <a:ext cx="3811587" cy="12382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Estruturas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Strings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71012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pt-BR" sz="2000" dirty="0"/>
              <a:t>Uma </a:t>
            </a:r>
            <a:r>
              <a:rPr lang="pt-BR" sz="2000" i="1" dirty="0" err="1"/>
              <a:t>string</a:t>
            </a:r>
            <a:r>
              <a:rPr lang="pt-BR" sz="2000" dirty="0"/>
              <a:t> pode conter várias linhas, usando o caractere de quebra de linha </a:t>
            </a:r>
            <a:r>
              <a:rPr lang="pt-BR" sz="2000" b="1" dirty="0"/>
              <a:t>“\”</a:t>
            </a:r>
            <a:r>
              <a:rPr lang="pt-BR" sz="2000" dirty="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  <a:defRPr/>
            </a:pPr>
            <a:r>
              <a:rPr lang="pt-BR" sz="2000" dirty="0"/>
              <a:t>E ainda pode possuir caracteres de controle como mudança de linha, </a:t>
            </a:r>
            <a:r>
              <a:rPr lang="pt-BR" sz="2000" b="1" dirty="0"/>
              <a:t>“\n”</a:t>
            </a:r>
            <a:r>
              <a:rPr lang="pt-BR" sz="2000" dirty="0"/>
              <a:t>, tabulações, </a:t>
            </a:r>
            <a:r>
              <a:rPr lang="pt-BR" sz="2000" b="1" dirty="0"/>
              <a:t>“\t”</a:t>
            </a:r>
            <a:r>
              <a:rPr lang="pt-BR" sz="2000" dirty="0"/>
              <a:t>, entre outros.</a:t>
            </a:r>
          </a:p>
          <a:p>
            <a:pPr marL="0" indent="0" algn="just">
              <a:spcBef>
                <a:spcPct val="20000"/>
              </a:spcBef>
              <a:defRPr/>
            </a:pPr>
            <a:r>
              <a:rPr lang="pt-BR" altLang="pt-BR" sz="2000" dirty="0">
                <a:solidFill>
                  <a:srgbClr val="FF0000"/>
                </a:solidFill>
              </a:rPr>
              <a:t>&gt;&gt;&gt; Falar de triple </a:t>
            </a:r>
            <a:r>
              <a:rPr lang="pt-BR" altLang="pt-BR" sz="2000" dirty="0" err="1">
                <a:solidFill>
                  <a:srgbClr val="FF0000"/>
                </a:solidFill>
              </a:rPr>
              <a:t>quotes</a:t>
            </a:r>
            <a:r>
              <a:rPr lang="pt-BR" altLang="pt-BR" sz="2000" dirty="0">
                <a:solidFill>
                  <a:srgbClr val="FF0000"/>
                </a:solidFill>
              </a:rPr>
              <a:t>: </a:t>
            </a:r>
            <a:r>
              <a:rPr lang="pt-BR" altLang="pt-BR" sz="2000" dirty="0">
                <a:hlinkClick r:id="rId3"/>
              </a:rPr>
              <a:t>https://www.askpython.com/python/string/difference-between-single-and-double-quotes-in-python</a:t>
            </a:r>
            <a:r>
              <a:rPr lang="pt-BR" altLang="pt-BR" sz="2000" dirty="0"/>
              <a:t> </a:t>
            </a:r>
          </a:p>
          <a:p>
            <a:pPr marL="0" indent="0" algn="just">
              <a:spcBef>
                <a:spcPct val="20000"/>
              </a:spcBef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  <a:defRPr/>
            </a:pPr>
            <a:endParaRPr lang="pt-BR" altLang="pt-BR" sz="2000" dirty="0"/>
          </a:p>
        </p:txBody>
      </p:sp>
      <p:pic>
        <p:nvPicPr>
          <p:cNvPr id="168966" name="Imagem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288" y="3792538"/>
            <a:ext cx="8831262" cy="1636712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8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Estruturas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Strings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73060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4643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i="1"/>
              <a:t>String</a:t>
            </a:r>
            <a:r>
              <a:rPr lang="pt-BR" altLang="pt-BR" sz="2000"/>
              <a:t> possui muitos métodos promissores.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Permitem várias operações: 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Substituir; 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Capitular;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Converter maiúsculo e minúsculo;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... entre outras;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0026" y="4212721"/>
            <a:ext cx="5953179" cy="21752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64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64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64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643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64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Estruturas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Strings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75108" name="Espaço Reservado para Conteúdo 2"/>
          <p:cNvSpPr txBox="1">
            <a:spLocks/>
          </p:cNvSpPr>
          <p:nvPr/>
        </p:nvSpPr>
        <p:spPr bwMode="auto">
          <a:xfrm>
            <a:off x="415925" y="1712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Permite também as operações de adição, multiplicação, operadores de comparação, entre outros.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Verifique abaixo alguns destes comandos: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6472" y="3174229"/>
            <a:ext cx="4618194" cy="3213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String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589213" y="288925"/>
            <a:ext cx="6985000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altLang="pt-BR" sz="2000" kern="0" dirty="0"/>
              <a:t>Considerando </a:t>
            </a:r>
            <a:r>
              <a:rPr lang="pt-BR" altLang="pt-BR" sz="2000" kern="0" dirty="0" err="1"/>
              <a:t>String</a:t>
            </a:r>
            <a:r>
              <a:rPr lang="pt-BR" altLang="pt-BR" sz="2000" kern="0" dirty="0"/>
              <a:t> como uma lista, implemente um script Python para gerar o seguinte resultado:</a:t>
            </a:r>
          </a:p>
          <a:p>
            <a:pPr marL="0" indent="0" algn="just">
              <a:lnSpc>
                <a:spcPct val="150000"/>
              </a:lnSpc>
              <a:buFontTx/>
              <a:buNone/>
              <a:defRPr/>
            </a:pPr>
            <a:endParaRPr lang="pt-BR" altLang="pt-BR" sz="2000" b="1" i="1" kern="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0131" y="5376363"/>
            <a:ext cx="1454082" cy="106412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303713" y="3091063"/>
            <a:ext cx="502189" cy="2195311"/>
          </a:xfrm>
          <a:prstGeom prst="rect">
            <a:avLst/>
          </a:prstGeom>
          <a:noFill/>
        </p:spPr>
        <p:txBody>
          <a:bodyPr vert="wordArtVert" wrap="square" rtlCol="0">
            <a:spAutoFit/>
          </a:bodyPr>
          <a:lstStyle/>
          <a:p>
            <a:r>
              <a:rPr lang="en-US" b="1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864635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Imagem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352" y="5506819"/>
            <a:ext cx="1449161" cy="978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ítulo 1"/>
          <p:cNvSpPr txBox="1">
            <a:spLocks/>
          </p:cNvSpPr>
          <p:nvPr/>
        </p:nvSpPr>
        <p:spPr bwMode="auto">
          <a:xfrm>
            <a:off x="615950" y="1254125"/>
            <a:ext cx="8766175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O que é Python?</a:t>
            </a:r>
          </a:p>
        </p:txBody>
      </p:sp>
      <p:sp>
        <p:nvSpPr>
          <p:cNvPr id="5" name="Título 1"/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39941" name="Espaço Reservado para Conteúdo 2"/>
          <p:cNvSpPr>
            <a:spLocks noGrp="1"/>
          </p:cNvSpPr>
          <p:nvPr>
            <p:ph idx="1"/>
          </p:nvPr>
        </p:nvSpPr>
        <p:spPr bwMode="auto">
          <a:xfrm>
            <a:off x="654050" y="2025649"/>
            <a:ext cx="8728075" cy="431709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 fontScale="92500"/>
          </a:bodyPr>
          <a:lstStyle/>
          <a:p>
            <a:pPr algn="just">
              <a:buClrTx/>
            </a:pPr>
            <a:r>
              <a:rPr lang="pt-BR" altLang="pt-BR" sz="2000" dirty="0"/>
              <a:t>Python é uma linguagem moderna, de alto nível e de propósitos gerais.</a:t>
            </a:r>
          </a:p>
          <a:p>
            <a:pPr algn="just">
              <a:lnSpc>
                <a:spcPct val="150000"/>
              </a:lnSpc>
              <a:buClrTx/>
            </a:pPr>
            <a:r>
              <a:rPr lang="pt-BR" altLang="pt-BR" sz="2000" dirty="0"/>
              <a:t>Sua filosofia enfatiza a legibilidade do código.</a:t>
            </a:r>
          </a:p>
          <a:p>
            <a:pPr algn="just">
              <a:buClrTx/>
            </a:pPr>
            <a:r>
              <a:rPr lang="pt-BR" altLang="pt-BR" sz="2000" dirty="0"/>
              <a:t>Sua sintaxe permite expressar conceitos com poucas linhas de código.</a:t>
            </a:r>
          </a:p>
          <a:p>
            <a:pPr algn="just">
              <a:lnSpc>
                <a:spcPct val="150000"/>
              </a:lnSpc>
              <a:buClrTx/>
            </a:pPr>
            <a:r>
              <a:rPr lang="pt-BR" altLang="pt-BR" sz="2000" dirty="0"/>
              <a:t>Linguagem </a:t>
            </a:r>
            <a:r>
              <a:rPr lang="pt-BR" altLang="pt-BR" sz="2000" dirty="0" err="1"/>
              <a:t>multiplataforma</a:t>
            </a:r>
            <a:r>
              <a:rPr lang="pt-BR" altLang="pt-BR" sz="2000" dirty="0"/>
              <a:t> (</a:t>
            </a:r>
            <a:r>
              <a:rPr lang="pt-BR" altLang="pt-BR" sz="2000" i="1" dirty="0"/>
              <a:t>um mesmo programa roda em diferentes tipos de sistemas operacionais e dispositivos</a:t>
            </a:r>
            <a:r>
              <a:rPr lang="pt-BR" altLang="pt-BR" sz="2000" dirty="0"/>
              <a:t>).</a:t>
            </a:r>
          </a:p>
          <a:p>
            <a:pPr algn="just">
              <a:lnSpc>
                <a:spcPct val="150000"/>
              </a:lnSpc>
              <a:buClrTx/>
            </a:pPr>
            <a:r>
              <a:rPr lang="pt-BR" altLang="pt-BR" sz="2000" dirty="0"/>
              <a:t>É um software livre (</a:t>
            </a:r>
            <a:r>
              <a:rPr lang="pt-BR" altLang="pt-BR" sz="2000" i="1" dirty="0"/>
              <a:t>não é necessário pagar para usá-lo ou distribuí-lo</a:t>
            </a:r>
            <a:r>
              <a:rPr lang="pt-BR" altLang="pt-BR" sz="2000" dirty="0"/>
              <a:t>).</a:t>
            </a:r>
          </a:p>
          <a:p>
            <a:pPr algn="just">
              <a:lnSpc>
                <a:spcPct val="150000"/>
              </a:lnSpc>
              <a:buClrTx/>
            </a:pPr>
            <a:r>
              <a:rPr lang="pt-BR" altLang="pt-BR" sz="2000" dirty="0"/>
              <a:t>É muito organizada! Ela força o programador a deixar o código organizado.</a:t>
            </a:r>
          </a:p>
          <a:p>
            <a:pPr algn="just">
              <a:lnSpc>
                <a:spcPct val="150000"/>
              </a:lnSpc>
              <a:buClrTx/>
            </a:pPr>
            <a:r>
              <a:rPr lang="pt-BR" altLang="pt-BR" sz="2000" dirty="0"/>
              <a:t>Orientada a objetos e procedural.</a:t>
            </a:r>
          </a:p>
          <a:p>
            <a:endParaRPr lang="pt-BR" altLang="pt-BR" dirty="0"/>
          </a:p>
        </p:txBody>
      </p:sp>
    </p:spTree>
    <p:extLst>
      <p:ext uri="{BB962C8B-B14F-4D97-AF65-F5344CB8AC3E}">
        <p14:creationId xmlns:p14="http://schemas.microsoft.com/office/powerpoint/2010/main" val="336496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9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94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94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94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99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994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94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Tuplas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7920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50533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</a:t>
            </a:r>
            <a:r>
              <a:rPr lang="pt-BR" altLang="pt-BR" sz="2000" i="1"/>
              <a:t>tuplas</a:t>
            </a:r>
            <a:r>
              <a:rPr lang="pt-BR" altLang="pt-BR" sz="2000"/>
              <a:t>, assim como as listas, são </a:t>
            </a:r>
            <a:r>
              <a:rPr lang="pt-BR" altLang="pt-BR" sz="2000" b="1"/>
              <a:t>sequências</a:t>
            </a:r>
            <a:r>
              <a:rPr lang="pt-BR" altLang="pt-BR" sz="200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No entanto </a:t>
            </a:r>
            <a:r>
              <a:rPr lang="pt-BR" altLang="pt-BR" sz="2000" b="1"/>
              <a:t>não</a:t>
            </a:r>
            <a:r>
              <a:rPr lang="pt-BR" altLang="pt-BR" sz="2000"/>
              <a:t> são </a:t>
            </a:r>
            <a:r>
              <a:rPr lang="pt-BR" altLang="pt-BR" sz="2000" b="1"/>
              <a:t>mutáveis</a:t>
            </a:r>
            <a:r>
              <a:rPr lang="pt-BR" altLang="pt-BR" sz="200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É possível realizar </a:t>
            </a:r>
            <a:r>
              <a:rPr lang="pt-BR" altLang="pt-BR" sz="2000" i="1"/>
              <a:t>slices</a:t>
            </a:r>
            <a:r>
              <a:rPr lang="pt-BR" altLang="pt-BR" sz="2000"/>
              <a:t>, gerando uma </a:t>
            </a:r>
            <a:r>
              <a:rPr lang="pt-BR" altLang="pt-BR" sz="2000" b="1"/>
              <a:t>nova</a:t>
            </a:r>
            <a:r>
              <a:rPr lang="pt-BR" altLang="pt-BR" sz="2000"/>
              <a:t> tupla.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Podem conter elementos de </a:t>
            </a:r>
            <a:r>
              <a:rPr lang="pt-BR" altLang="pt-BR" sz="2000" b="1"/>
              <a:t>diferentes</a:t>
            </a:r>
            <a:r>
              <a:rPr lang="pt-BR" altLang="pt-BR" sz="2000"/>
              <a:t> </a:t>
            </a:r>
            <a:r>
              <a:rPr lang="pt-BR" altLang="pt-BR" sz="2000" b="1"/>
              <a:t>tipos</a:t>
            </a:r>
            <a:r>
              <a:rPr lang="pt-BR" altLang="pt-BR" sz="2000"/>
              <a:t> dentro dela.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tuplas são representados por ().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Não é possível adicionar, remover ou atualizar elementos de uma Tupla.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4868" y="4340049"/>
            <a:ext cx="7141599" cy="19319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05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05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05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05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05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Tuplas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8125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E por que usar tuplas?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Mais rápidas que as listas.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Usadas na formatação das strings.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Para “listas” de elementos </a:t>
            </a:r>
            <a:r>
              <a:rPr lang="pt-BR" altLang="pt-BR" sz="2000" b="1"/>
              <a:t>constantes</a:t>
            </a:r>
            <a:r>
              <a:rPr lang="pt-BR" altLang="pt-BR" sz="2000"/>
              <a:t> é a melhor opção.</a:t>
            </a:r>
          </a:p>
          <a:p>
            <a:pPr lvl="1"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Usadas com parâmetros de funções de parâmetros variáveis.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Há mais de uma forma para se criar: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1570" y="4196487"/>
            <a:ext cx="4951757" cy="224399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Tuplas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8330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b="1"/>
              <a:t>Você não pode modificar, mas pode trocar: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 i="1"/>
              <a:t>Observe que ao “mudar” o conteúdo da tuple vogais, mudamos também o seu </a:t>
            </a:r>
            <a:r>
              <a:rPr lang="pt-BR" altLang="pt-BR" sz="2000" b="1" i="1"/>
              <a:t>id</a:t>
            </a:r>
            <a:r>
              <a:rPr lang="pt-BR" altLang="pt-BR" sz="2000" i="1"/>
              <a:t>.</a:t>
            </a: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7074" y="2535237"/>
            <a:ext cx="5415989" cy="19640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</a:t>
            </a:r>
            <a:r>
              <a:rPr lang="pt-BR" sz="2800" b="1" dirty="0" err="1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Tuplas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8534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6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Para criar uma </a:t>
            </a:r>
            <a:r>
              <a:rPr lang="pt-BR" altLang="pt-BR" sz="2000" i="1"/>
              <a:t>tupla</a:t>
            </a:r>
            <a:r>
              <a:rPr lang="pt-BR" altLang="pt-BR" sz="2000"/>
              <a:t> com um único elemento, temos que incluir uma vírgula </a:t>
            </a:r>
            <a:r>
              <a:rPr lang="pt-BR" altLang="pt-BR" sz="2000" b="1"/>
              <a:t>final</a:t>
            </a:r>
            <a:r>
              <a:rPr lang="pt-BR" altLang="pt-BR" sz="2000"/>
              <a:t>: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Sem a vírgula, Python entende </a:t>
            </a:r>
            <a:r>
              <a:rPr lang="pt-BR" altLang="pt-BR" sz="2000" b="1"/>
              <a:t>('a') </a:t>
            </a:r>
            <a:r>
              <a:rPr lang="pt-BR" altLang="pt-BR" sz="2000"/>
              <a:t>como uma </a:t>
            </a:r>
            <a:r>
              <a:rPr lang="pt-BR" altLang="pt-BR" sz="2000" i="1"/>
              <a:t>string</a:t>
            </a:r>
            <a:r>
              <a:rPr lang="pt-BR" altLang="pt-BR" sz="2000"/>
              <a:t> entre parênteses:</a:t>
            </a:r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0238" y="2768600"/>
            <a:ext cx="3502025" cy="111760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3100" y="4983163"/>
            <a:ext cx="3416300" cy="1123950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Dicionários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1197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89445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Outra estrutura de dados muito </a:t>
            </a:r>
            <a:r>
              <a:rPr lang="pt-BR" altLang="pt-BR" sz="2000" b="1"/>
              <a:t>útil</a:t>
            </a:r>
            <a:r>
              <a:rPr lang="pt-BR" altLang="pt-BR" sz="2000"/>
              <a:t> em Python é o </a:t>
            </a:r>
            <a:r>
              <a:rPr lang="pt-BR" altLang="pt-BR" sz="2000" i="1"/>
              <a:t>dicionário</a:t>
            </a:r>
            <a:r>
              <a:rPr lang="pt-BR" altLang="pt-BR" sz="2000"/>
              <a:t>, cujo tipo é </a:t>
            </a:r>
            <a:r>
              <a:rPr lang="pt-BR" altLang="pt-BR" sz="2000" b="1" i="1"/>
              <a:t>dict</a:t>
            </a:r>
            <a:r>
              <a:rPr lang="pt-BR" altLang="pt-BR" sz="200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Diferente de sequências que são indexadas por inteiros, dicionários são indexados por chaves (</a:t>
            </a:r>
            <a:r>
              <a:rPr lang="pt-BR" altLang="pt-BR" sz="2000" b="1"/>
              <a:t>keys</a:t>
            </a:r>
            <a:r>
              <a:rPr lang="pt-BR" altLang="pt-BR" sz="2000"/>
              <a:t>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</a:t>
            </a:r>
            <a:r>
              <a:rPr lang="pt-BR" altLang="pt-BR" sz="2000" i="1"/>
              <a:t>keys</a:t>
            </a:r>
            <a:r>
              <a:rPr lang="pt-BR" altLang="pt-BR" sz="2000"/>
              <a:t> podem ser de </a:t>
            </a:r>
            <a:r>
              <a:rPr lang="pt-BR" altLang="pt-BR" sz="2000" b="1"/>
              <a:t>qualquer</a:t>
            </a:r>
            <a:r>
              <a:rPr lang="pt-BR" altLang="pt-BR" sz="2000"/>
              <a:t> tipo </a:t>
            </a:r>
            <a:r>
              <a:rPr lang="pt-BR" altLang="pt-BR" sz="2000" b="1"/>
              <a:t>imutável</a:t>
            </a:r>
            <a:r>
              <a:rPr lang="pt-BR" altLang="pt-BR" sz="2000"/>
              <a:t> (como </a:t>
            </a:r>
            <a:r>
              <a:rPr lang="pt-BR" altLang="pt-BR" sz="2000" i="1"/>
              <a:t>strings</a:t>
            </a:r>
            <a:r>
              <a:rPr lang="pt-BR" altLang="pt-BR" sz="2000"/>
              <a:t> e inteiros).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Tuplas também podem ser chaves se não contiverem dados mutáveis. 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Ou seja, apenas strings, inteiros ou outras tuplas.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Dicionários são um conjunto </a:t>
            </a:r>
            <a:r>
              <a:rPr lang="pt-BR" altLang="pt-BR" sz="2000" b="1"/>
              <a:t>não ordenado </a:t>
            </a:r>
            <a:r>
              <a:rPr lang="pt-BR" altLang="pt-BR" sz="2000"/>
              <a:t>de pares </a:t>
            </a:r>
            <a:r>
              <a:rPr lang="pt-BR" altLang="pt-BR" sz="2000" b="1"/>
              <a:t>chave-valor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211974" name="AutoShape 2" descr="data:image/jpeg;base64,/9j/4AAQSkZJRgABAQAAAQABAAD/2wCEAAkGBxMHBhITBxQWFhQXGB4bGBgXGCEaGxwgHx4fIBwdFyAfKCggHh4xHRkcJD0hJSorLi4uGiAzODMsNygtLi4BCgoKDgwOGxAPGiwkHyQ0LDYsLCwsLCwsLDQtNzEvLCwsLCwsLDQsLDQsNS03LCwsNCwvLC0vLCwsLzQsLCwsL//AABEIAJMBVwMBIgACEQEDEQH/xAAcAAEAAwEBAQEBAAAAAAAAAAAABAUGBwMCAQj/xABJEAABAwICAwkLCwMDBQEAAAABAAIDBBEFEgYhMRMVFlNUkpSy0gcUFyJBUWFzkdHTMjQ1NlJVcXSBk+MjQmUkYqEzZIKxsyb/xAAVAQEBAAAAAAAAAAAAAAAAAAAAAf/EABYRAQEBAAAAAAAAAAAAAAAAAAARAf/aAAwDAQACEQMRAD8AtNEtGKKp0WpH1FLA5zoWFzjG0kktFyTbWVbcEqDkdP8AtN9yaFfVCi9RH1QrpBS8EqDkdP8AtN9ycEqDkdP+033K6UGtiqHzDvGSJrbbHxl5vr13Dm6rW1WQVs+juGwTMbNS04c82YNxbrIF7bLXsD7F7cEqDkdP+033KPpG+aOkpm0zonVJl8QOuxriGPubXJsAfPttrF1Xy4hbAou8ZnOaJMtS+WYseyzXXErmh25AvaBdoAtsIBuguOCVByOn/ab7k4JUHI6f9pvuULCWvr6Spiinbaw3MxTumMbtd7yEAkXDTlJJGu+ohemE1jq+oMz90YyCPc3tzOIMovugIPysoFs39xd/tCCTwSoOR0/7TfcnBKg5HT/tN9yqdHam+IwDdxMXMOZzKhz8xt8qWJ2qEXH9psHG1lfMhqxOC+aHJm1gQuva+wHPtt5bfogj8EqDkdP+033JwSoOR0/7TfcrpEFLwSoOR0/7TfcnBKg5HT/tN9yukQUvBKg5HT/tN9ycEqDkdP8AtN9yukQUvBKg5HT/ALTfcr7ueU7KTCZ2UrQxjamUNa0WAGbYB5F5qToL8wqPzU3WQaRERAREQEREBERAREQERVHe9b3zfd4Mmb5O4OzZb7L7pa9vLb9EFuixuMiSkr5qeKSbNV5O93bo7+mb2ly+QBg/q2O25bsAC89Ja5lNWGF0mTcogQ6Sskhc8m+XI1gLpTq1k312GU60GrxHEosMhD652Vt7XsSB+NgbD0nUpax+O41FLoAXVM8eeWnNrvaC92Xxg0X1nNqsNhVliuKQvo4aimnbuTZmh0jJP6dibOzkHLb8disSr5FhqrGjLh9ecAm3TLPF426F2WN+57q5jrPIZYyeM0ECzrfJsPXRzENzqJjHPE6EQl5bHVPrC0jXnDnNBaC0/JLiDYWA13itoiwuitXfGIWtqBOXRkvdHVOlDjYXfNC4f0NYNg02uS22oLRw09aKkGaeAszawIHBxF9gO6EA28tv0QW6IiAiIgIiIOcaFfVCi9RH1QrpUuhX1QovUR9UK6QERRMXOXCZy3bub+qUEvL6F+ZNWxQsL7nNBUYZC+Vs5c6NpP8AqZtpaCf717xdzrDZidy3U5TY2q5jY+Y+PqPoQfU0BfCWxEs9LALj8Lgj/heWG4eMOpskbnOGZzrvsSS43N7AX1kn9V7eDPD/ALM/Spu2vg9zrDRMGHdcxFw3vua5HnAz3sg9hHlPij/hftl5+DPD/sz9Km7aeDPD/sz9Km7aD0sll5+DPD/sz9Km7aiYv3OqGmwmd8LZw5sb3A98zbQ0kf3+dBPRVGiDzJopRmQkkwRkk6yfEG1W6AiIgKToL8wqPzU3WUZSdBfmFR+am6yDSIiICIiAiIgIiICLC4N3WsMxKfc5ZTBJcjLM3KNRP94uzyeUjaPKtvDM2oiDoHBzTsLTcH8CEH2iy+m9C3E58PgqS8RyVRDgx7mEgU87gMzSD8poO3yLwd3O6BjSX98ADWSaub/nx0GvsvksDnAkC42LIxdz3D5ow6IzuadhFXMQfwOdfXg5of8AuOlz9tBrcotsCFoLbEC3mWNptAsOqmXpXTPF7XbWTOF/NqevXwc0PmqOlT9tBrQ0DYvxrAweIAPwCyEPc/w+cEwGd1iQbVkxsRtBs/b6F9+Dmh81R0qftoNY1gaTlAF9upfSx0/c/wAPp4y6oM7WjyurJgPaXr78HND/ANx0qftoNciyPg5ofNUdKn7aeDmh81R0qftoNci5ppdonT4BTU02GGdr++6dt3VErxZ0rQQQ5xB1ehdLQEREHONCvqhReoj6oV0qXQr6oUXqI+qFdICh4x9ET+qf1Spih4x9ET+qf1Sg1eB/QtP6pnVCj4PhDMFfVvB1TTOmdqta7Wgj0/Jv+qrMH0ww6PCIBJXUgIjYCDURgg5RcHxlM4Z4by+k6RH2kFZhuMTS4rSEul3KpL8olEIBaI3Pa6MMO6DY35V9R1hpV3PgrZtJoqsnxo4XxWttzuY69/RlIt/uVHFiGBQy5opsNDswdcSQ3BBuCDfUbkn9VacM8N5fSdIj7SovUVFwzw3l9J0iPtJwzw3l9J0iPtKC8fctOXauQ4no/pKzDJTV4lTlgjcXgNGsZTmA/ojyX8y6Fwzw3l9J0iPtKFjmmGHy4LUNirqQkxPAAqIySS02A8bag5To/g2Ny4FTuw+uhZEYmGNpbra3KMoP9M6wPSVYbx4/94Qc3+JarQz6o0X5ePqBXKDnm8eP/eEHN/iTePH/ALwg5v8AEuhog55vHj/3hBzf4l66N4FpDNTS724hTsaJpA4Fo1vB8Zw/pHUSt8pOgvzCo/NTdZBjuDmk/wB503MHwU4OaT/edNzB8FdVRByrg5pP9503MHwU4OaT/edNzB8FdVRByrg5pP8AedNzB8FODmk/3nTcwfBXVUQcq4OaT/edNzB8FODmk/3nTcwfBXVUQfxOKOWsxJ0cDXSSlztTGlxJF72AF/ITsXTdBu5xjlPK19HKaFpIJzSEEi4uTG29zYfJfa9rHUv6Aw7DIcLiLcNijiB2hjQ2+snXbbrJ9pUtBk6ummpJsHZic27yipdmkyBmY96VOvKNQWnq4BU0r2P2OaWn9RZZ7TKsjw+vwySvkZHG2rdme9wa0XpagC5OoayB+qk8M8N5fSdIj7SD4EbdFND4omOcTGyOFhY0FznktjZlDjluXkfKNhfWbL50crZpMWqYK4vO5sieN13LODIZLg7j4uW0YtcA7dZ1JV6VYVWUzo6usonscLOa6eIgjzEEqHTYrglIT3tPhzbtLSWywgkO+UCb6wfKrRZYDCGVmINhsz/UD5IAt/p4NfmuqPD8Xmdg8dS+sbI/dhEYQxga7+pkLLAZxNbXe9rj5NlIpsUwShlz4dPhscgBDXtkhBFxbyEG3ouvLAsWwzDIx3zX4fJI3UJQ+Jj7eYnO4nafKNShr6LJqOpxKakmyNjna4RBjcrv6MJfuhIza/JlLbbdakaSYrLHJUHDnTAU7LvLRCIw7LmAeZSHHxS0kNtqPyr7Pl2LYI6ORrp8OIkIdIN0hs8gkgv16zck3PnX5UYrgdTM19RPhznNAaC6WEkAXsNZ2C5t5roYs9IMHbpToyYKogCQRuOq/wAlzX2t/wCNv1V2s7S6V4XSU7WUtbRMY0Wa1s8YAHoANgvXhnhvL6TpEfaQXqKi4Z4by+k6RH2k4Z4by+k6RH2kFd3S/oem/O03/wBmrXLnunmklHiWH00eHVVPK81lMQyOZj3WErb6mkldCQEREHONCvqhReoj6oV0qXQr6oUXqI+qFdIC+JbCI7tbLY3vst5b31WsvtQ8Y+iJ/VP6pQU3fuEcZh/OhTv3COMw/nQroGCU7DgtPdrf+kzyD7ITDqymxKSZtFlcYZDHJ4hGV4AJGsC+ojWLjWg5/wB+4RxmH86FO/cI4zD+dCum97M+w32BQpKymjxZlM/Luz2GRrch1taQCb2y7SNRN9aDn/fuEcZh/OhTv3COMw/nQrpvezPsN9gTvZn2G+wIOZd+4RxmH86FO/cI4zD+dCum97M+w32BQMfp2DAqmzW/9GTyD7JQUFIWOpWGjy7nlGTJbLltqy21Wt5l7Km0MH/5Gi/Lx9QK5sgIlksgKToL8wqPzU3WUayk6C/MKj81N1kGkREQEREBERAREQEXH8I7u0Bq3R49Tvis4gSRndGmxPymmzm7BszXudi6PgWlVFpAwHB6iOQ7coNn/qx1nD9Qg98empIKRp0idA2PN4pqCwNzWNrZ9Wa2b02uqHfDAuNwznwe9WGk7Q/F8LDxcd9u2/lalW87IqeBz5mtDWgknLfUBc7BfYgzG+GBcbhnPg96b4YFxuGc+D3rRYbNBilBHNQhro5GhzHZLXB2GxAI/UKT3sz7DfYEGU3wwLjcM58HvTfDAuNwznwe9avvZn2G+wJ3sz7DfYEGU3wwLjcM58HvTfDAuNwznwe9avvZn2G+wJ3sz7DfYEGU3wwLjcM58HvTfDAuNwznwe9XuNVtNgeHOnxTKyJtszshda5DRqaCdpA2eVTu9mfYbzQgym+GBcbhnPg96b4YFxuGc+D3rV97M+w32BO9mfYb7AgzNNXYI+pYKWTDS8uGQNdDmzX8XLbXe9rW8q1ax3dIhazCKYsaAe/abYBxzVsUBERBzjQr6oUXqI+qFdKl0K+qFF6iPqhXSAoeMfRE/qn9UqYouKMMmFzNjFyY3gAeUlpsAg1OB/QtP6pnVC/KTDW4cJ3UQ8aV5kdf7ZaB7PFCz+F6Xw02GQslhq8zY2tP+ll2hoB/tUrhrBxNX0WXsoKnDaph7170mmdXF7N3jc95tcjdxNGfFYwDNlNgLhgaTfXrpMMjkxdlS4HdGRujHmyvLSf1uwf8qn4awcTV9Fl7KcNYOJq+iy9lBpUWa4awcTV9Fl7KcNYOJq+iy9lBpHjM0jzrk2KdyXvXC5n75VrssbnWL9Rs0mx9C2vDWDiavosvZUTFtLoqrCpmQw1eZ8b2j/SyjWWkD+3zlBzLR7ued/YDTS9+1TM8THZWu8Vt2g2b6FYeDEcvq+ctXopA6m0YpGVDS17YIw5pFiCGgEEedWqDn/gxHL6vnJ4MRy+r5y6AiDn/AIMRy+r5y9tGu5dvhSynfCrZlmkZZr7XynafSVulJ0F+YVH5qbrIMn4Hv8nXc9PA9/k67nrqCIOX+B7/ACddz08D3+TrueuoIg5f4Hv8nXc9PA9/k67nrqCIOX+B7/J13PTwPf5Ou566giD+QcJ0Hr8fqXb0U8kjMxG6Os1hsSL5nWadbTsO0WXSdHO4NIJGvx6qyEEENpx4wsdoe7YfwafIu6ogyVThjcGlweCF8jwypcA6V5e8/wClqdpP/oWA2AAalqpoxNE5r9hBB/VUGlrnQVVBK2OSRsVSXPETDI4A087AbNubZntH6r74VM5PWdFl7KD8xWkOD6KNhwvOGRCJhLNcjYg5okc2wvmEeY6he+wXss9ilVF3hVbwTyuh72cXvZNI4Mlu3cdzkuSHnxrtafI24169FwqZyes6LL2U4VM5PWdFl7KCoooWUWMB0M0xAqGNaHzSPbub6e4uHEgh0pJuf7gPMqvBKuV8tP35O1lZujN2YZJnSElwEjDDbKGayA4DKBlcDbWtXwqZyes6LL2U4VM5PWdFl7KDO43JakqTWPqm1e7ODdzdK1ojz+Jky/0xHuNi53kdm1h1l66WVzYqqaPOY3RRARAzTGSQ5SQ6FjD4xB1Z/GJINxYa51fikOISg1UOIFoLTuYp5QwlpuMwDdYvbUTY21qfwqZyes6LL2UWpMtJFpJo81lWc0cgY4keUtLXdZqtlQcKmcnrOiy9lOFTOT1nRZeyiL9FQcKmcnrOiy9lOFTOT1nRZeyggd0v6HpvztN/9mrXLB6X4icco6eKgp6rMKqB5zU8jQGtlaXEkiwsAt4gIiIOcaFfVCi9RH1QrpUuhX1QovUR9UK6QF5zyiCFzpfktBJ/AC5XooeMfRE/qn9UoIjMfbIwGOCtIIuCKKcgjzjxF9b+Dk9b0KfsLaYH9C0/qmdULywbGW4tNUtjY5u4TGJ2a3jEAG7beSzggyG/g5PW9Cn7Cb+Dk9b0KfsLditjdI5okZmabEZhcE7AR5Coc2Mti0iipCx2aSJ0ofqygMLQQfLe7h5EGQ38HJ63oU/YTfwcnrehT9hdCRBz3fwcnrehT9hfMmkDIoy6SCtAAuSaKcAAbSTk2LoZNhrWMxrT/DJ8GnbFWwFzongDNtJabBAoatlfRRy0pux7Q5pta4IuNR1jUvdYvRXS6hpdGaRlRVRNe2GNrml2sENAIP6q14a4fyuHnIL9FQcNcP5XDzk4a4fyuHnIL9SdBfmFR+am6yy/DXD+Vw85e+h+nGHUdHOKmrhaTUSuF3bQTqP4IOiosv4Q8L5dBzk8IeF8ug5yDUIsv4Q8L5dBzk8IeF8ug5yDUIsv4Q8L5dBzk8IeF8ug5yDUIsv4Q8L5dBzk8IeF8ug56DUIv55wju6VdBUObiscdSwONnD+k+1zbWAWnUR/aNQ85uuk6P8AddwzGbCSUwPP9s4yjni7PL5SEGxxfEo8IoHTVubI0tBytL3EucGtAa0EklzgLAeVVPDCHiK7oNR8NfGmdQyr0VD6VzXsdNTFrmkOaQaiKxBGoj0rSoM7wwh4iu6DUfDThhDxFd0Go+Gp+AYy3G6R74mOYGSyREOtcmNxa4i19VwVMjrY5XERSMJBykBwNj5j6fQgpOGEPEV3Qaj4acMIeIrug1Hw1eNq431BY17S8ay0OGb2bV8OxCFhOeWMW23eNVzYX1+fUgpuGEPEV3Qaj4acMIeIrug1Hw1dSV0UT7SyMB1mxcAdW32L9lrI4YQ+aRjWnY4uAB/A7EFJwwh4iu6DUfDThhDxFd0Go+GrqtqxS4e+WxcGML7N2kAX1eReeD14xXCoZ42uaJWNeGu2gOAIBt5daCp4YQ8RXdBqPhpwwh4iu6DUfDWiRBmajTenpYHPqYqxjGglznUVQGgDaXEssB6Vplne6J9Q8Q/LSdQrRICIiDnGhX1QovUR9UK6VLoV9UKL1EfVCukBQ8Y+iJ/VP6pUxR8QhNRh8rI9rmOaPxIIH/tBp8D+haf1TOqF695tjilFIAx0lyXAf3EWzH06h7FlKDH6uloY4zRsORjW375GuwA+x6FI4T1fImdJHYQVzKAR12Fx1VEyN0UrgZC6M3O5SX3OxL35iM5Lw06gT4y27qZjqoSOaM4aWh1tYBIJAPmJaPYsbFickVaZosMgEpveQTNz67X8bc767D2BTOE9XyJnSR2EGsRZPhPV8iZ0kdhOE9XyJnSR2EGrIuNaxeNdz/DIMGndFRQhzYnkHLsIabFSeE9XyJnSR2FGxHHqusw+WMUbBnY5t++RqzAi/wAj0oMlorohQ1WjNI+opYnPdDG5ziNZJaCSf1VrwJw7kkPsU/R2jdh2AU0NRbPHExjraxdrQDb2KxQZ/gTh3JIfYnAnDuSQ+xaBEGf4E4dySH2L30Q0Fw6so5zU0kLi2olaLt2AHUPwVypOgvzCo/NTdZB5eDrCuRQc1PB1hXIoOatSiDLeDrCuRQc1PB1hXIoOatSiDLeDrCuRQc1PB1hXIoOatSiDLeDrCuRQc1PB1hXIoOatSiD+dMK7h1biFU44i6OmjzGwuJXWvqsGnLa3+5dCwHuK4bhj81aJKh3k3R1mj/xba/l232rpKIMtpZQRYZokI8OjZFGJ6ezGNDWi9TFfUNW1alU2l1DJiOBOZQBrpM8TwHOyg7nKx5F7G2ph8i8t8a/kUfSv40E2uw0HBp4cNtG6Rsli3xbPkzEuuNYOZxNxrWbpqZo0koAaFtPuccgBJj8jRZsYYTdg25jltmaAPGNrffGv5FH0r+NRKVlRSVLpKXDadj3fKc2docdd9ZEdzrJP6oKuGmqN8KZ8tPMXtnL5QyKBkbMzXgljtUj9bvlBxJBJPmX7T6Ph8uZ9EATNVEksjv8A1AcjzYnURZt9voV9vjX8ij6V/Gm+NfyKPpX8aDP0eC7vI59ZRHNutK4l7Iy5wYxrSb5jfK7Mdf6XUh9PNE2FjoZGxsM1tziikfcyHIG58wZGWG97egltrG43xr+RR9K/jTfGv5FH0r+NB+6JU7maNsir4nRluZpY/JsJNvkEstY21atWoWVzBC2ngayABrWgBoGwAagB+ipd8a/kUfSv403xr+RR9K/jQXyKh3xr+RR9K/jTfGv5FH0r+NB590T6h4h+Wk6hWiWP0kbiGNaP1NOykiaZonMDjU3tmBF7bnr2rYICIiDnGhX1QovUR9UK6VLoV9UKL1EfVCukBERAREQEREBERAREQEREBERAUnQX5hUfmpusoyk6C/MKj81N1kGkREQEREBERAREQEREBERAREQEREBERAREQEREBERAREQc40K+qFF6iPqhXSpdCvqhReoj6oV0gIiICIiAiIgIiICIiAiIgIiICk6C/MKj81N1lGUnQX5hUfmpusg0iIiAiIgIiICIiAiIgIiICIiAiIgIiICIiAiIgIiICIiDmsGjcFPC1lO6oa1os1rauoAAGwACSwC+94YuMqumVHxERA3hi4yq6ZUfETeGLjKrplR8REQN4YuMqumVHxE3hi4yq6ZUfEREDeGLjKrplR8RN4YuMqumVHxERA3hi4yq6ZUfETeGLjKrplR8REQN4YuMqumVHxE3hi4yq6ZUfEREDeGLjKrplR8RN4YuMqumVHxERA3hi4yq6ZUfETeGLjKrplR8REQN4YuMqumVHxFrtE6FmH4Vlps1i9zjme55JO0lzyXH9SiILlERAREQEREBERAREQEREBERAREQEREBERAREQEREBERB//Z"/>
          <p:cNvSpPr>
            <a:spLocks noChangeAspect="1" noChangeArrowheads="1"/>
          </p:cNvSpPr>
          <p:nvPr/>
        </p:nvSpPr>
        <p:spPr bwMode="auto">
          <a:xfrm>
            <a:off x="158750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t-BR" altLang="pt-BR"/>
          </a:p>
        </p:txBody>
      </p:sp>
      <p:sp>
        <p:nvSpPr>
          <p:cNvPr id="321539" name="Picture 3"/>
          <p:cNvSpPr>
            <a:spLocks noChangeAspect="1" noChangeArrowheads="1"/>
          </p:cNvSpPr>
          <p:nvPr/>
        </p:nvSpPr>
        <p:spPr bwMode="auto">
          <a:xfrm>
            <a:off x="3409950" y="5305425"/>
            <a:ext cx="2865438" cy="1227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78472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94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94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94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94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94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1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39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Dicionários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1402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91493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Dicionários são delimitados por </a:t>
            </a:r>
            <a:r>
              <a:rPr lang="pt-BR" altLang="pt-BR" sz="2000" b="1"/>
              <a:t>chaves</a:t>
            </a:r>
            <a:r>
              <a:rPr lang="pt-BR" altLang="pt-BR" sz="2000"/>
              <a:t>: </a:t>
            </a:r>
            <a:r>
              <a:rPr lang="pt-BR" altLang="pt-BR" sz="2400" b="1"/>
              <a:t>{ }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Contém uma lista de pares </a:t>
            </a:r>
            <a:r>
              <a:rPr lang="pt-BR" altLang="pt-BR" sz="2000" b="1" i="1"/>
              <a:t>chave:valor</a:t>
            </a:r>
            <a:r>
              <a:rPr lang="pt-BR" altLang="pt-BR" sz="2000"/>
              <a:t> separada por vírgulas.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Principais operações: </a:t>
            </a:r>
            <a:r>
              <a:rPr lang="pt-BR" altLang="pt-BR" sz="2000" b="1"/>
              <a:t>armazenar</a:t>
            </a:r>
            <a:r>
              <a:rPr lang="pt-BR" altLang="pt-BR" sz="2000"/>
              <a:t> e </a:t>
            </a:r>
            <a:r>
              <a:rPr lang="pt-BR" altLang="pt-BR" sz="2000" b="1"/>
              <a:t>recuperar</a:t>
            </a:r>
            <a:r>
              <a:rPr lang="pt-BR" altLang="pt-BR" sz="2000"/>
              <a:t> valores a partir de chaves.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Valores são armazenados e recuperados por </a:t>
            </a:r>
            <a:r>
              <a:rPr lang="pt-BR" altLang="pt-BR" sz="2000" b="1"/>
              <a:t>colchetes</a:t>
            </a:r>
            <a:r>
              <a:rPr lang="pt-BR" altLang="pt-BR" sz="2000"/>
              <a:t>: </a:t>
            </a:r>
            <a:r>
              <a:rPr lang="pt-BR" altLang="pt-BR" sz="2400" b="1"/>
              <a:t>[ ].</a:t>
            </a:r>
            <a:endParaRPr lang="pt-BR" altLang="pt-BR" sz="2000" b="1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6418" name="Picture 2" descr="C:\Users\ellen&amp;leandro\Desktop\image_12 Jul. 07 09.1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3536" y="4352456"/>
            <a:ext cx="7282766" cy="175213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191423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14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14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14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6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Dicionários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1606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93541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Também é possível remover um par </a:t>
            </a:r>
            <a:r>
              <a:rPr lang="pt-BR" altLang="pt-BR" sz="2000" i="1"/>
              <a:t>chave:valor</a:t>
            </a:r>
            <a:r>
              <a:rPr lang="pt-BR" altLang="pt-BR" sz="2000"/>
              <a:t> com o comando </a:t>
            </a:r>
            <a:r>
              <a:rPr lang="pt-BR" altLang="pt-BR" sz="2400" b="1"/>
              <a:t>del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000"/>
              <a:t>Ao atribuir valor a uma chave </a:t>
            </a:r>
            <a:r>
              <a:rPr lang="pt-BR" altLang="pt-BR" sz="2000" b="1"/>
              <a:t>existente</a:t>
            </a:r>
            <a:r>
              <a:rPr lang="pt-BR" altLang="pt-BR" sz="2000"/>
              <a:t>, remove-se o valor antigo.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8466" name="Picture 2" descr="C:\Users\ellen&amp;leandro\Desktop\image_13 Jul. 07 09.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101" y="2611459"/>
            <a:ext cx="4698462" cy="899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18467" name="Picture 3" descr="C:\Users\ellen&amp;leandro\Desktop\image_14 Jul. 07 09.2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522" y="4394133"/>
            <a:ext cx="5262803" cy="198388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25951904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8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354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8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Dicionários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1811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95589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altLang="pt-BR" sz="2000"/>
              <a:t>Se buscar uma chave inexistente é gerado um erro.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 algn="just"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 algn="just">
              <a:buFont typeface="Arial" panose="020B0604020202020204" pitchFamily="34" charset="0"/>
              <a:buChar char="•"/>
            </a:pPr>
            <a:r>
              <a:rPr lang="pt-BR" altLang="pt-BR" sz="2000"/>
              <a:t>O método </a:t>
            </a:r>
            <a:r>
              <a:rPr lang="pt-BR" altLang="pt-BR" sz="2000" b="1" i="1"/>
              <a:t>keys()</a:t>
            </a:r>
            <a:r>
              <a:rPr lang="pt-BR" altLang="pt-BR" sz="2000"/>
              <a:t> do dicionário devolve a lista de todas as chaves presentes no dicionário.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29730" name="Picture 2" descr="C:\Users\ellen&amp;leandro\Desktop\image_15 Jul. 07 09.2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0820" y="2268505"/>
            <a:ext cx="5348497" cy="16466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29731" name="Picture 3" descr="C:\Users\ellen&amp;leandro\Desktop\image_16 Jul. 07 09.28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28"/>
          <a:stretch/>
        </p:blipFill>
        <p:spPr bwMode="auto">
          <a:xfrm>
            <a:off x="2385236" y="5095752"/>
            <a:ext cx="5359365" cy="8393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515224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97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558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7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97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Dicionários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2016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pt-BR" altLang="pt-BR" sz="2000"/>
              <a:t>O construtor </a:t>
            </a:r>
            <a:r>
              <a:rPr lang="pt-BR" altLang="pt-BR" sz="2400" b="1" i="1"/>
              <a:t>dict()</a:t>
            </a:r>
            <a:r>
              <a:rPr lang="pt-BR" altLang="pt-BR" sz="2000"/>
              <a:t> produz dicionários diretamente a partir de uma lista de chaves-valores.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altLang="pt-BR" sz="2000"/>
              <a:t>Para isso devem ser armazenadas como duplas (</a:t>
            </a:r>
            <a:r>
              <a:rPr lang="pt-BR" altLang="pt-BR" sz="2000" i="1"/>
              <a:t>tuplas de 2 elementos</a:t>
            </a:r>
            <a:r>
              <a:rPr lang="pt-BR" altLang="pt-BR" sz="2000"/>
              <a:t>).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 sz="2000"/>
              <a:t>Com o operador </a:t>
            </a:r>
            <a:r>
              <a:rPr lang="pt-BR" altLang="pt-BR" sz="2400" b="1"/>
              <a:t>in</a:t>
            </a:r>
            <a:r>
              <a:rPr lang="pt-BR" altLang="pt-BR" sz="2000"/>
              <a:t> podemos verificar se um elemento é membro de um dicionário: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altLang="pt-BR" sz="2000"/>
          </a:p>
          <a:p>
            <a:pPr>
              <a:buFont typeface="Arial" panose="020B0604020202020204" pitchFamily="34" charset="0"/>
              <a:buChar char="•"/>
            </a:pPr>
            <a:endParaRPr lang="pt-BR" altLang="pt-BR" sz="2000"/>
          </a:p>
        </p:txBody>
      </p:sp>
      <p:pic>
        <p:nvPicPr>
          <p:cNvPr id="331778" name="Picture 2" descr="C:\Users\ellen&amp;leandro\Desktop\image_17 Jul. 07 09.4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6504" y="3176937"/>
            <a:ext cx="7656039" cy="6738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31779" name="Picture 3" descr="C:\Users\ellen&amp;leandro\Desktop\image_18 Jul. 07 09.45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443" y="4990845"/>
            <a:ext cx="5747145" cy="139977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42408303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17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7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317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8944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Forma de organização através da </a:t>
            </a:r>
            <a:r>
              <a:rPr lang="pt-BR" altLang="pt-BR" sz="2000" b="1"/>
              <a:t>enumeração</a:t>
            </a:r>
            <a:r>
              <a:rPr lang="pt-BR" altLang="pt-BR" sz="2000"/>
              <a:t> dos dados.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Teoricamente possui tamanho </a:t>
            </a:r>
            <a:r>
              <a:rPr lang="pt-BR" altLang="pt-BR" sz="2000" b="1"/>
              <a:t>infinito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Acesso eficiente aos seus elementos em </a:t>
            </a:r>
            <a:r>
              <a:rPr lang="pt-BR" altLang="pt-BR" sz="2000" b="1"/>
              <a:t>ordem</a:t>
            </a:r>
            <a:r>
              <a:rPr lang="pt-BR" altLang="pt-BR" sz="2000"/>
              <a:t> </a:t>
            </a:r>
            <a:r>
              <a:rPr lang="pt-BR" altLang="pt-BR" sz="2000" b="1"/>
              <a:t>sequencial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Cada valor é identificado por um </a:t>
            </a:r>
            <a:r>
              <a:rPr lang="pt-BR" altLang="pt-BR" sz="2000" b="1"/>
              <a:t>índice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Os índices </a:t>
            </a:r>
            <a:r>
              <a:rPr lang="pt-BR" altLang="pt-BR" sz="2000" b="1"/>
              <a:t>iniciam</a:t>
            </a:r>
            <a:r>
              <a:rPr lang="pt-BR" altLang="pt-BR" sz="2000"/>
              <a:t> em </a:t>
            </a:r>
            <a:r>
              <a:rPr lang="pt-BR" altLang="pt-BR" sz="2000" b="1"/>
              <a:t>0</a:t>
            </a:r>
            <a:r>
              <a:rPr lang="pt-BR" altLang="pt-BR" sz="2000"/>
              <a:t>.</a:t>
            </a:r>
          </a:p>
          <a:p>
            <a:pPr algn="just"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124936" name="Picture 8" descr="http://killer-web-development.com/book/static/images/python_list_web_developmen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15" r="11887"/>
          <a:stretch>
            <a:fillRect/>
          </a:stretch>
        </p:blipFill>
        <p:spPr bwMode="auto">
          <a:xfrm>
            <a:off x="2322513" y="4833938"/>
            <a:ext cx="5472112" cy="1182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49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Principais Características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7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4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77875" indent="-298450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900">
                <a:solidFill>
                  <a:schemeClr val="tx1"/>
                </a:solidFill>
                <a:latin typeface="+mn-lt"/>
                <a:cs typeface="+mn-cs"/>
              </a:defRPr>
            </a:lvl2pPr>
            <a:lvl3pPr marL="119697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500">
                <a:solidFill>
                  <a:schemeClr val="tx1"/>
                </a:solidFill>
                <a:latin typeface="+mn-lt"/>
                <a:cs typeface="+mn-cs"/>
              </a:defRPr>
            </a:lvl3pPr>
            <a:lvl4pPr marL="1676400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100">
                <a:solidFill>
                  <a:schemeClr val="tx1"/>
                </a:solidFill>
                <a:latin typeface="+mn-lt"/>
                <a:cs typeface="+mn-cs"/>
              </a:defRPr>
            </a:lvl4pPr>
            <a:lvl5pPr marL="2155825" indent="-239713" algn="l" defTabSz="957263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5pPr>
            <a:lvl6pPr marL="26130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6pPr>
            <a:lvl7pPr marL="30702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7pPr>
            <a:lvl8pPr marL="35274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8pPr>
            <a:lvl9pPr marL="3984625" indent="-239713" algn="l" defTabSz="957263" rtl="0" fontAlgn="base">
              <a:spcBef>
                <a:spcPct val="20000"/>
              </a:spcBef>
              <a:spcAft>
                <a:spcPct val="0"/>
              </a:spcAft>
              <a:buChar char="»"/>
              <a:defRPr sz="21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Linguagem de programação orientada a objetos de alto nível.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Grau de abstração elevado.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Sintaxe muito simples e intuitiva.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Próximo à linguagem humana.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Criada para ser tão legível quanto o inglês.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Ideal para quem está começando a programar.</a:t>
            </a:r>
          </a:p>
          <a:p>
            <a:pPr algn="just">
              <a:lnSpc>
                <a:spcPct val="150000"/>
              </a:lnSpc>
              <a:defRPr/>
            </a:pPr>
            <a:r>
              <a:rPr lang="pt-BR" altLang="pt-BR" sz="2200" kern="0" dirty="0"/>
              <a:t>Código aberto.</a:t>
            </a:r>
          </a:p>
          <a:p>
            <a:pPr algn="just">
              <a:defRPr/>
            </a:pPr>
            <a:endParaRPr lang="pt-BR" altLang="pt-BR" sz="2200" kern="0" dirty="0"/>
          </a:p>
        </p:txBody>
      </p:sp>
      <p:pic>
        <p:nvPicPr>
          <p:cNvPr id="5837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284"/>
          <a:stretch>
            <a:fillRect/>
          </a:stretch>
        </p:blipFill>
        <p:spPr bwMode="auto">
          <a:xfrm>
            <a:off x="7845425" y="4946650"/>
            <a:ext cx="1879600" cy="157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ítulo 1">
            <a:extLst>
              <a:ext uri="{FF2B5EF4-FFF2-40B4-BE49-F238E27FC236}">
                <a16:creationId xmlns:a16="http://schemas.microsoft.com/office/drawing/2014/main" id="{2188A3B2-E0F6-4F2F-B14C-A837725A691C}"/>
              </a:ext>
            </a:extLst>
          </p:cNvPr>
          <p:cNvSpPr txBox="1">
            <a:spLocks/>
          </p:cNvSpPr>
          <p:nvPr/>
        </p:nvSpPr>
        <p:spPr bwMode="auto">
          <a:xfrm>
            <a:off x="2460625" y="288925"/>
            <a:ext cx="710088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Apresentando Python</a:t>
            </a:r>
            <a:endParaRPr lang="pt-BR" sz="32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9101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 nodeType="clickPar">
                      <p:stCondLst>
                        <p:cond delay="indefinite"/>
                      </p:stCondLst>
                      <p:childTnLst>
                        <p:par>
                          <p:cTn id="2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149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Em Python é definida por </a:t>
            </a:r>
            <a:r>
              <a:rPr lang="pt-BR" altLang="pt-BR" sz="2000" b="1" i="1"/>
              <a:t>list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Em Python a representação de lista é feita por </a:t>
            </a:r>
            <a:r>
              <a:rPr lang="pt-BR" altLang="pt-BR" sz="2000" b="1"/>
              <a:t>[ ]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Listas são sequências </a:t>
            </a:r>
            <a:r>
              <a:rPr lang="pt-BR" altLang="pt-BR" sz="2000" b="1"/>
              <a:t>mutáveis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Uma </a:t>
            </a:r>
            <a:r>
              <a:rPr lang="pt-BR" altLang="pt-BR" sz="2000" i="1"/>
              <a:t>list</a:t>
            </a:r>
            <a:r>
              <a:rPr lang="pt-BR" altLang="pt-BR" sz="2000"/>
              <a:t> é uma </a:t>
            </a:r>
            <a:r>
              <a:rPr lang="pt-BR" altLang="pt-BR" sz="2000" b="1"/>
              <a:t>sequência</a:t>
            </a:r>
            <a:r>
              <a:rPr lang="pt-BR" altLang="pt-BR" sz="2000"/>
              <a:t>, assim como as </a:t>
            </a:r>
            <a:r>
              <a:rPr lang="pt-BR" altLang="pt-BR" sz="2000" i="1"/>
              <a:t>strings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09250" name="Picture 2" descr="C:\Users\ellen&amp;leandro\Desktop\image_02 Jul. 07 08.0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3459" y="4293159"/>
            <a:ext cx="5574249" cy="1566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9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3540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399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Uma </a:t>
            </a:r>
            <a:r>
              <a:rPr lang="pt-BR" altLang="pt-BR" sz="2000" i="1"/>
              <a:t>list</a:t>
            </a:r>
            <a:r>
              <a:rPr lang="pt-BR" altLang="pt-BR" sz="2000"/>
              <a:t> em Python é </a:t>
            </a:r>
            <a:r>
              <a:rPr lang="pt-BR" altLang="pt-BR" sz="2000" b="1"/>
              <a:t>diferente</a:t>
            </a:r>
            <a:r>
              <a:rPr lang="pt-BR" altLang="pt-BR" sz="2000"/>
              <a:t> das tradicionais listas.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São listas mais </a:t>
            </a:r>
            <a:r>
              <a:rPr lang="pt-BR" altLang="pt-BR" sz="2000" b="1"/>
              <a:t>generalizadas</a:t>
            </a:r>
            <a:r>
              <a:rPr lang="pt-BR" altLang="pt-BR" sz="2000"/>
              <a:t>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Podem conter elementos de tipos diferentes.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Uma lista dentro de outra lista é dita estar </a:t>
            </a:r>
            <a:r>
              <a:rPr lang="pt-BR" altLang="pt-BR" sz="2000" b="1"/>
              <a:t>aninhada.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b="1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0274" name="Picture 2" descr="C:\Users\ellen&amp;leandro\Desktop\image_03 Jul. 07 08.07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426" y="4386361"/>
            <a:ext cx="5532768" cy="8682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10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5588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32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listas podem ser criadas de </a:t>
            </a:r>
            <a:r>
              <a:rPr lang="pt-BR" altLang="pt-BR" sz="2000" b="1"/>
              <a:t>duas</a:t>
            </a:r>
            <a:r>
              <a:rPr lang="pt-BR" altLang="pt-BR" sz="2000"/>
              <a:t> </a:t>
            </a:r>
            <a:r>
              <a:rPr lang="pt-BR" altLang="pt-BR" sz="2000" b="1"/>
              <a:t>formas</a:t>
            </a:r>
            <a:r>
              <a:rPr lang="pt-BR" altLang="pt-BR" sz="2000"/>
              <a:t>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Acima, exemplo de listas </a:t>
            </a:r>
            <a:r>
              <a:rPr lang="pt-BR" altLang="pt-BR" sz="2000" b="1"/>
              <a:t>vazias</a:t>
            </a:r>
            <a:r>
              <a:rPr lang="pt-BR" altLang="pt-BR" sz="2000"/>
              <a:t>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Assim como para strings, o comando </a:t>
            </a:r>
            <a:r>
              <a:rPr lang="pt-BR" altLang="pt-BR" sz="2000" b="1" i="1"/>
              <a:t>len() </a:t>
            </a:r>
            <a:r>
              <a:rPr lang="pt-BR" altLang="pt-BR" sz="2000"/>
              <a:t>retorna o tamanho da list.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0075" y="2411413"/>
            <a:ext cx="3900488" cy="2022475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5500" y="5121275"/>
            <a:ext cx="3517900" cy="741363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93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7636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97637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As listas podem ser criadas definindo direto o seu conteúdo.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2322" name="Picture 2" descr="C:\Users\ellen&amp;leandro\Desktop\image_06 Jul. 07 08.2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166" y="2674044"/>
            <a:ext cx="7000345" cy="22456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2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968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Acesso aos valores: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Utiliza-se o mesmo operador de string, o </a:t>
            </a:r>
            <a:r>
              <a:rPr lang="pt-BR" altLang="pt-BR" sz="2000" b="1"/>
              <a:t>[ ].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Os </a:t>
            </a:r>
            <a:r>
              <a:rPr lang="pt-BR" altLang="pt-BR" sz="2000" b="1" i="1"/>
              <a:t>slices</a:t>
            </a:r>
            <a:r>
              <a:rPr lang="pt-BR" altLang="pt-BR" sz="2000"/>
              <a:t> também funcionam aqui.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3346" name="Picture 2" descr="C:\Users\ellen&amp;leandro\Desktop\image_07 Jul. 07 08.3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59" y="3575697"/>
            <a:ext cx="7880433" cy="255464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3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968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2000" dirty="0"/>
              <a:t>A sintaxe completa para </a:t>
            </a:r>
            <a:r>
              <a:rPr lang="pt-BR" sz="2000" i="1" dirty="0" err="1"/>
              <a:t>slice</a:t>
            </a:r>
            <a:r>
              <a:rPr lang="pt-BR" sz="2000" dirty="0"/>
              <a:t>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1800" b="1" i="1" dirty="0"/>
              <a:t>start</a:t>
            </a:r>
            <a:r>
              <a:rPr lang="pt-BR" sz="1800" b="1" dirty="0"/>
              <a:t>: </a:t>
            </a:r>
            <a:r>
              <a:rPr lang="pt-BR" sz="1800" b="1" i="1" dirty="0"/>
              <a:t>stop</a:t>
            </a:r>
            <a:r>
              <a:rPr lang="pt-BR" sz="1800" b="1" dirty="0"/>
              <a:t>: </a:t>
            </a:r>
            <a:r>
              <a:rPr lang="pt-BR" sz="1800" b="1" i="1" dirty="0" err="1"/>
              <a:t>step</a:t>
            </a:r>
            <a:endParaRPr lang="pt-BR" sz="1800" dirty="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1800" i="1" dirty="0"/>
              <a:t>start</a:t>
            </a:r>
            <a:r>
              <a:rPr lang="pt-BR" sz="1800" dirty="0"/>
              <a:t>: refere-se ao índice do elemento que é usado como o início de nossa fatia.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1800" i="1" dirty="0"/>
              <a:t>stop:</a:t>
            </a:r>
            <a:r>
              <a:rPr lang="pt-BR" sz="1800" dirty="0"/>
              <a:t> refere-se ao índice do elemento que devemos parar antes de terminar nossa fatia.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1800" i="1" dirty="0" err="1"/>
              <a:t>step</a:t>
            </a:r>
            <a:r>
              <a:rPr lang="pt-BR" sz="1800" dirty="0"/>
              <a:t>: permite que você pegue cada enésimo elemento dentro de um intervalo start: stop</a:t>
            </a:r>
            <a:r>
              <a:rPr lang="pt-BR" altLang="pt-BR" sz="1800" dirty="0"/>
              <a:t>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11190399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49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93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968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2000" dirty="0"/>
              <a:t>Confira outro exemplo: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6050" y="3914454"/>
            <a:ext cx="5201143" cy="25260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86050" y="2535237"/>
            <a:ext cx="4966349" cy="1011664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7569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968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2000" dirty="0"/>
              <a:t>Pegando os primeiro elementos da lista: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2000" dirty="0"/>
              <a:t>A notação de </a:t>
            </a:r>
            <a:r>
              <a:rPr lang="pt-BR" sz="2000" i="1" dirty="0" err="1"/>
              <a:t>slice</a:t>
            </a:r>
            <a:r>
              <a:rPr lang="pt-BR" sz="2000" dirty="0"/>
              <a:t> permite que você ignore qualquer elemento da sintaxe completa. Se pularmos o número inicial, ele começará a partir do índice 0: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sz="2000" dirty="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sz="2000" dirty="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sz="2000" dirty="0"/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sz="2000" dirty="0"/>
              <a:t>Portanto, </a:t>
            </a:r>
            <a:r>
              <a:rPr lang="pt-BR" sz="2000" i="1" dirty="0" err="1"/>
              <a:t>nums</a:t>
            </a:r>
            <a:r>
              <a:rPr lang="pt-BR" sz="2000" i="1" dirty="0"/>
              <a:t> [: 5] </a:t>
            </a:r>
            <a:r>
              <a:rPr lang="pt-BR" sz="2000" dirty="0"/>
              <a:t>é equivalente a </a:t>
            </a:r>
            <a:r>
              <a:rPr lang="pt-BR" sz="2000" dirty="0" err="1"/>
              <a:t>nums</a:t>
            </a:r>
            <a:r>
              <a:rPr lang="pt-BR" sz="2000" dirty="0"/>
              <a:t> </a:t>
            </a:r>
            <a:r>
              <a:rPr lang="pt-BR" sz="2000" i="1" dirty="0"/>
              <a:t>[0: 5].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475" y="3936684"/>
            <a:ext cx="5013325" cy="752371"/>
          </a:xfrm>
          <a:prstGeom prst="rect">
            <a:avLst/>
          </a:prstGeom>
          <a:noFill/>
          <a:ln w="6350">
            <a:solidFill>
              <a:schemeClr val="tx1"/>
            </a:solidFill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99228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4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199684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828800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/>
              <a:t>Mais exemplos com </a:t>
            </a:r>
            <a:r>
              <a:rPr lang="pt-BR" altLang="pt-BR" sz="2000" dirty="0" err="1"/>
              <a:t>slice</a:t>
            </a:r>
            <a:r>
              <a:rPr lang="pt-BR" altLang="pt-BR" sz="2000" dirty="0"/>
              <a:t> em Python confira:</a:t>
            </a:r>
          </a:p>
          <a:p>
            <a:pPr lvl="1"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 dirty="0">
                <a:hlinkClick r:id="rId3"/>
              </a:rPr>
              <a:t>https://railsware.com/blog/python-for-machine-learning-indexing-and-slicing-for-lists-tuples-strings-and-other-sequential-types/</a:t>
            </a:r>
            <a:r>
              <a:rPr lang="pt-BR" altLang="pt-BR" sz="2000" dirty="0"/>
              <a:t> 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 dirty="0"/>
          </a:p>
        </p:txBody>
      </p:sp>
    </p:spTree>
    <p:extLst>
      <p:ext uri="{BB962C8B-B14F-4D97-AF65-F5344CB8AC3E}">
        <p14:creationId xmlns:p14="http://schemas.microsoft.com/office/powerpoint/2010/main" val="138930998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1"/>
          <p:cNvSpPr txBox="1">
            <a:spLocks/>
          </p:cNvSpPr>
          <p:nvPr/>
        </p:nvSpPr>
        <p:spPr bwMode="auto">
          <a:xfrm>
            <a:off x="2987675" y="288925"/>
            <a:ext cx="6573838" cy="70643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algn="r" defTabSz="957263">
              <a:defRPr/>
            </a:pPr>
            <a:r>
              <a:rPr lang="pt-BR" sz="30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Conhecendo a Linguagem Python</a:t>
            </a:r>
          </a:p>
        </p:txBody>
      </p:sp>
      <p:sp>
        <p:nvSpPr>
          <p:cNvPr id="4" name="Título 1"/>
          <p:cNvSpPr txBox="1">
            <a:spLocks/>
          </p:cNvSpPr>
          <p:nvPr/>
        </p:nvSpPr>
        <p:spPr bwMode="auto">
          <a:xfrm>
            <a:off x="555625" y="1122363"/>
            <a:ext cx="9018588" cy="706437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lIns="95793" tIns="47896" rIns="95793" bIns="47896" anchor="ctr"/>
          <a:lstStyle/>
          <a:p>
            <a:pPr defTabSz="957263">
              <a:defRPr/>
            </a:pPr>
            <a:r>
              <a:rPr lang="pt-BR" sz="2800" b="1" dirty="0">
                <a:solidFill>
                  <a:srgbClr val="0099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charset="0"/>
                <a:cs typeface="Arial" charset="0"/>
              </a:rPr>
              <a:t>Estrutura de Dados - Listas</a:t>
            </a:r>
            <a:endParaRPr lang="pt-BR" sz="2400" b="1" dirty="0">
              <a:solidFill>
                <a:srgbClr val="0099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charset="0"/>
              <a:cs typeface="Arial" charset="0"/>
            </a:endParaRPr>
          </a:p>
        </p:txBody>
      </p:sp>
      <p:sp>
        <p:nvSpPr>
          <p:cNvPr id="201732" name="Espaço Reservado para Conteúdo 2"/>
          <p:cNvSpPr txBox="1">
            <a:spLocks/>
          </p:cNvSpPr>
          <p:nvPr/>
        </p:nvSpPr>
        <p:spPr bwMode="auto">
          <a:xfrm>
            <a:off x="415925" y="1828800"/>
            <a:ext cx="91582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sp>
        <p:nvSpPr>
          <p:cNvPr id="124933" name="Espaço Reservado para Conteúdo 2"/>
          <p:cNvSpPr txBox="1">
            <a:spLocks/>
          </p:cNvSpPr>
          <p:nvPr/>
        </p:nvSpPr>
        <p:spPr bwMode="auto">
          <a:xfrm>
            <a:off x="555625" y="1751013"/>
            <a:ext cx="9005888" cy="3905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58775" indent="-358775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77875" indent="-298450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9697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76400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155825" indent="-239713" defTabSz="957263"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6130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30702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5274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984625" indent="-239713" defTabSz="957263" eaLnBrk="0" fontAlgn="base" hangingPunct="0">
              <a:spcBef>
                <a:spcPct val="0"/>
              </a:spcBef>
              <a:spcAft>
                <a:spcPct val="0"/>
              </a:spcAft>
              <a:defRPr sz="19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Elementos das listas podem ser modificadas: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r>
              <a:rPr lang="pt-BR" altLang="pt-BR" sz="2000"/>
              <a:t>E também removidos (comando </a:t>
            </a:r>
            <a:r>
              <a:rPr lang="pt-BR" altLang="pt-BR" sz="2000" b="1" i="1"/>
              <a:t>del() </a:t>
            </a:r>
            <a:r>
              <a:rPr lang="pt-BR" altLang="pt-BR" sz="2000"/>
              <a:t>ou método </a:t>
            </a:r>
            <a:r>
              <a:rPr lang="pt-BR" altLang="pt-BR" sz="2000" b="1" i="1"/>
              <a:t>remove()</a:t>
            </a:r>
            <a:r>
              <a:rPr lang="pt-BR" altLang="pt-BR" sz="2000"/>
              <a:t>):</a:t>
            </a:r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  <a:p>
            <a:pPr algn="just">
              <a:lnSpc>
                <a:spcPct val="150000"/>
              </a:lnSpc>
              <a:spcBef>
                <a:spcPct val="20000"/>
              </a:spcBef>
              <a:buFontTx/>
              <a:buChar char="•"/>
            </a:pPr>
            <a:endParaRPr lang="pt-BR" altLang="pt-BR" sz="2000"/>
          </a:p>
        </p:txBody>
      </p:sp>
      <p:pic>
        <p:nvPicPr>
          <p:cNvPr id="314370" name="Picture 2" descr="C:\Users\ellen&amp;leandro\Desktop\image_08 Jul. 07 08.34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7219" y="2330741"/>
            <a:ext cx="6912459" cy="19836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pic>
        <p:nvPicPr>
          <p:cNvPr id="314371" name="Picture 3" descr="C:\Users\ellen&amp;leandro\Desktop\image_09 Jul. 07 08.3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6623" y="4841784"/>
            <a:ext cx="6013649" cy="16299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4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49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14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25463</TotalTime>
  <Words>8408</Words>
  <Application>Microsoft Office PowerPoint</Application>
  <PresentationFormat>Custom</PresentationFormat>
  <Paragraphs>1060</Paragraphs>
  <Slides>112</Slides>
  <Notes>112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6" baseType="lpstr">
      <vt:lpstr>Arial</vt:lpstr>
      <vt:lpstr>Calibri</vt:lpstr>
      <vt:lpstr>Candara</vt:lpstr>
      <vt:lpstr>Parcel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Finatel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harolds</dc:creator>
  <cp:lastModifiedBy>Leandro de Carvalho Maia</cp:lastModifiedBy>
  <cp:revision>1849</cp:revision>
  <cp:lastPrinted>2022-10-07T22:01:36Z</cp:lastPrinted>
  <dcterms:created xsi:type="dcterms:W3CDTF">2011-03-02T19:24:21Z</dcterms:created>
  <dcterms:modified xsi:type="dcterms:W3CDTF">2022-10-07T22:02:06Z</dcterms:modified>
</cp:coreProperties>
</file>